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7" r:id="rId2"/>
    <p:sldId id="300" r:id="rId3"/>
    <p:sldId id="302" r:id="rId4"/>
    <p:sldId id="301" r:id="rId5"/>
    <p:sldId id="303" r:id="rId6"/>
    <p:sldId id="297" r:id="rId7"/>
    <p:sldId id="299" r:id="rId8"/>
    <p:sldId id="296" r:id="rId9"/>
    <p:sldId id="290" r:id="rId10"/>
    <p:sldId id="304" r:id="rId11"/>
    <p:sldId id="305" r:id="rId12"/>
    <p:sldId id="317" r:id="rId13"/>
    <p:sldId id="318" r:id="rId14"/>
    <p:sldId id="320" r:id="rId15"/>
    <p:sldId id="321" r:id="rId16"/>
    <p:sldId id="319" r:id="rId17"/>
    <p:sldId id="322" r:id="rId18"/>
    <p:sldId id="327" r:id="rId19"/>
    <p:sldId id="328" r:id="rId20"/>
    <p:sldId id="329" r:id="rId21"/>
    <p:sldId id="291" r:id="rId22"/>
    <p:sldId id="311" r:id="rId23"/>
    <p:sldId id="312" r:id="rId24"/>
    <p:sldId id="313" r:id="rId25"/>
    <p:sldId id="292" r:id="rId26"/>
    <p:sldId id="314" r:id="rId27"/>
    <p:sldId id="306" r:id="rId28"/>
    <p:sldId id="307" r:id="rId29"/>
    <p:sldId id="308" r:id="rId30"/>
    <p:sldId id="309" r:id="rId31"/>
    <p:sldId id="310" r:id="rId32"/>
    <p:sldId id="323" r:id="rId33"/>
    <p:sldId id="324" r:id="rId34"/>
    <p:sldId id="326" r:id="rId35"/>
    <p:sldId id="325" r:id="rId36"/>
    <p:sldId id="28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94577"/>
  </p:normalViewPr>
  <p:slideViewPr>
    <p:cSldViewPr snapToGrid="0" snapToObjects="1">
      <p:cViewPr>
        <p:scale>
          <a:sx n="126" d="100"/>
          <a:sy n="126" d="100"/>
        </p:scale>
        <p:origin x="144" y="-32"/>
      </p:cViewPr>
      <p:guideLst/>
    </p:cSldViewPr>
  </p:slideViewPr>
  <p:outlineViewPr>
    <p:cViewPr>
      <p:scale>
        <a:sx n="33" d="100"/>
        <a:sy n="33" d="100"/>
      </p:scale>
      <p:origin x="0" y="-8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09T13:50:26.404" idx="1">
    <p:pos x="493" y="21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5973D-80FB-D640-8A30-363E645E96AF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ACE53-2ED6-E24B-BCB4-28346DDCA4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64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ACE53-2ED6-E24B-BCB4-28346DDCA47D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957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ACE53-2ED6-E24B-BCB4-28346DDCA47D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55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3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35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56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15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73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82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96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89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29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6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5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31D09-69D1-7048-A488-4F0918173349}" type="datetimeFigureOut">
              <a:rPr kumimoji="1" lang="zh-CN" altLang="en-US" smtClean="0"/>
              <a:t>18/8/10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0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&#21160;&#29289;&#22253;&#30340;&#29482;@piginzoo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nblogs.com/Denise-hzf/p/6612212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p.weixin.qq.com/s/q5hrPU7o4xE-0Jda_26DLw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p.weixin.qq.com/s/q5hrPU7o4xE-0Jda_26DLw" TargetMode="Externa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xueyingxue001/article/details/52396494" TargetMode="External"/><Relationship Id="rId4" Type="http://schemas.openxmlformats.org/officeDocument/2006/relationships/hyperlink" Target="https://blog.csdn.net/v_JULY_v/article/details/40984699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log.csdn.net/dream_catcher_10/article/details/5069743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HMM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2018.8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hlinkClick r:id="rId2"/>
              </a:rPr>
              <a:t>动物园的猪</a:t>
            </a:r>
            <a:r>
              <a:rPr kumimoji="1" lang="en-US" altLang="zh-CN" dirty="0" smtClean="0">
                <a:hlinkClick r:id="rId2"/>
              </a:rPr>
              <a:t>@piginzoo.com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1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直接计算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81206" y="509451"/>
            <a:ext cx="5810794" cy="59174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r-HR" altLang="zh-CN" sz="2000" dirty="0" smtClean="0"/>
              <a:t>P</a:t>
            </a:r>
            <a:r>
              <a:rPr lang="hr-HR" altLang="zh-CN" sz="2000" dirty="0"/>
              <a:t>( I | 𝝀) </a:t>
            </a:r>
          </a:p>
          <a:p>
            <a:pPr marL="0" indent="0">
              <a:buNone/>
            </a:pPr>
            <a:r>
              <a:rPr lang="hr-HR" altLang="zh-CN" sz="2000" dirty="0"/>
              <a:t>=P( i1,i2…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 | 𝝀) </a:t>
            </a:r>
          </a:p>
          <a:p>
            <a:pPr marL="0" indent="0">
              <a:buNone/>
            </a:pPr>
            <a:r>
              <a:rPr lang="hr-HR" altLang="zh-CN" sz="2000" dirty="0"/>
              <a:t>=P(i1 | i2,i3…,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,𝝀)  * P( i2, i3,…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|𝝀) </a:t>
            </a:r>
          </a:p>
          <a:p>
            <a:pPr marL="0" indent="0">
              <a:buNone/>
            </a:pPr>
            <a:r>
              <a:rPr lang="hr-HR" altLang="zh-CN" sz="2000" dirty="0"/>
              <a:t>=P(i1 | i2,i3…,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,𝝀)  * P(i2 | i3,i4…,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,𝝀) * P( i3, i4,…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|𝝀) </a:t>
            </a:r>
          </a:p>
          <a:p>
            <a:pPr marL="0" indent="0">
              <a:buNone/>
            </a:pPr>
            <a:r>
              <a:rPr lang="hr-HR" altLang="zh-CN" sz="2000" dirty="0"/>
              <a:t>=P(i1 | i2,i3…,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,𝝀)  * P(i2 | i3,i4…,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,𝝀) * …. * P( </a:t>
            </a:r>
            <a:r>
              <a:rPr lang="hr-HR" altLang="zh-CN" sz="2000" dirty="0" err="1"/>
              <a:t>it</a:t>
            </a:r>
            <a:r>
              <a:rPr lang="hr-HR" altLang="zh-CN" sz="2000" dirty="0"/>
              <a:t>|𝝀) </a:t>
            </a:r>
          </a:p>
          <a:p>
            <a:pPr marL="0" indent="0">
              <a:buNone/>
            </a:pPr>
            <a:r>
              <a:rPr lang="hr-HR" altLang="zh-CN" sz="2000" dirty="0"/>
              <a:t>=𝝿 * a_i1_i2 * a_i2_i3 * a_i3_i4 * … * a_it-1_it </a:t>
            </a:r>
          </a:p>
          <a:p>
            <a:pPr marL="0" indent="0">
              <a:buNone/>
            </a:pPr>
            <a:r>
              <a:rPr lang="hr-HR" altLang="zh-CN" sz="2000" dirty="0"/>
              <a:t/>
            </a:r>
            <a:br>
              <a:rPr lang="hr-HR" altLang="zh-CN" sz="2000" dirty="0"/>
            </a:br>
            <a:endParaRPr lang="hr-HR" altLang="zh-CN" sz="2000" dirty="0"/>
          </a:p>
          <a:p>
            <a:pPr marL="0" indent="0">
              <a:buNone/>
            </a:pPr>
            <a:r>
              <a:rPr lang="hr-HR" altLang="zh-CN" sz="2000" dirty="0"/>
              <a:t>P(O|𝝀) = 𝝨 P(O,I | 𝝀) = 𝝨 P(O | I,𝝀)*P( O| I,𝝀) </a:t>
            </a:r>
          </a:p>
          <a:p>
            <a:pPr marL="0" indent="0">
              <a:buNone/>
            </a:pPr>
            <a:r>
              <a:rPr lang="hr-HR" altLang="zh-CN" sz="2000" dirty="0" smtClean="0"/>
              <a:t>=</a:t>
            </a:r>
            <a:r>
              <a:rPr lang="hr-HR" altLang="zh-CN" sz="2000" dirty="0"/>
              <a:t> 𝝨 </a:t>
            </a:r>
            <a:r>
              <a:rPr lang="hr-HR" altLang="zh-CN" sz="2000" dirty="0" smtClean="0"/>
              <a:t>𝝿 </a:t>
            </a:r>
            <a:r>
              <a:rPr lang="hr-HR" altLang="zh-CN" sz="2000" dirty="0"/>
              <a:t>* a_i1_i2 * b_o1_i1 * </a:t>
            </a:r>
          </a:p>
          <a:p>
            <a:pPr marL="0" indent="0">
              <a:buNone/>
            </a:pPr>
            <a:r>
              <a:rPr lang="hr-HR" altLang="zh-CN" sz="2000" dirty="0"/>
              <a:t>     * a_i2_i3 * b_o2_i2 *  </a:t>
            </a:r>
          </a:p>
          <a:p>
            <a:pPr marL="0" indent="0">
              <a:buNone/>
            </a:pPr>
            <a:r>
              <a:rPr lang="hr-HR" altLang="zh-CN" sz="2000" dirty="0"/>
              <a:t>     * a_i3_i4 * b_o3_i3 *  </a:t>
            </a:r>
          </a:p>
          <a:p>
            <a:pPr marL="0" indent="0">
              <a:buNone/>
            </a:pPr>
            <a:r>
              <a:rPr lang="hr-HR" altLang="zh-CN" sz="2000" dirty="0"/>
              <a:t>     … *  </a:t>
            </a:r>
          </a:p>
          <a:p>
            <a:pPr marL="0" indent="0">
              <a:buNone/>
            </a:pPr>
            <a:r>
              <a:rPr lang="hr-HR" altLang="zh-CN" sz="2000" dirty="0"/>
              <a:t>     * a_it-1_it * b_ot-1_ot-1 </a:t>
            </a:r>
          </a:p>
          <a:p>
            <a:pPr marL="0" indent="0">
              <a:buNone/>
            </a:pPr>
            <a:endParaRPr lang="hr-HR" altLang="zh-CN" sz="2000" dirty="0" smtClean="0"/>
          </a:p>
          <a:p>
            <a:pPr marL="0" indent="0">
              <a:buNone/>
            </a:pPr>
            <a:r>
              <a:rPr lang="hr-HR" altLang="zh-CN" sz="2000" dirty="0" smtClean="0"/>
              <a:t>𝝨 </a:t>
            </a:r>
            <a:r>
              <a:rPr lang="zh-CN" altLang="en-US" sz="2000" dirty="0" smtClean="0"/>
              <a:t>是所有的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次里面的组合，</a:t>
            </a:r>
            <a:endParaRPr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比如</a:t>
            </a:r>
            <a:r>
              <a:rPr kumimoji="1" lang="en-US" altLang="zh-CN" sz="2000" dirty="0" smtClean="0"/>
              <a:t>I</a:t>
            </a:r>
            <a:r>
              <a:rPr kumimoji="1" lang="zh-CN" altLang="en-US" sz="2000" dirty="0" smtClean="0"/>
              <a:t>状态有</a:t>
            </a:r>
            <a:r>
              <a:rPr kumimoji="1" lang="en-US" altLang="zh-CN" sz="2000" dirty="0" smtClean="0"/>
              <a:t>4</a:t>
            </a:r>
            <a:r>
              <a:rPr kumimoji="1" lang="zh-CN" altLang="en-US" sz="2000" dirty="0" smtClean="0"/>
              <a:t>中，</a:t>
            </a:r>
            <a:r>
              <a:rPr kumimoji="1" lang="en-US" altLang="zh-CN" sz="2000" dirty="0" smtClean="0"/>
              <a:t>T=3</a:t>
            </a:r>
            <a:r>
              <a:rPr kumimoji="1" lang="zh-CN" altLang="en-US" sz="2000" dirty="0" smtClean="0"/>
              <a:t>次，那么就是</a:t>
            </a:r>
            <a:r>
              <a:rPr kumimoji="1" lang="en-US" altLang="zh-CN" sz="2000" dirty="0" smtClean="0"/>
              <a:t>4x4x4</a:t>
            </a:r>
            <a:r>
              <a:rPr kumimoji="1" lang="zh-CN" altLang="en-US" sz="2000" dirty="0" smtClean="0"/>
              <a:t>种。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都积分了，才可以得到值包含</a:t>
            </a:r>
            <a:r>
              <a:rPr kumimoji="1" lang="en-US" altLang="zh-CN" sz="2000" dirty="0" smtClean="0"/>
              <a:t>O</a:t>
            </a:r>
            <a:r>
              <a:rPr kumimoji="1" lang="zh-CN" altLang="en-US" sz="2000" dirty="0" smtClean="0"/>
              <a:t>的边缘分布。</a:t>
            </a:r>
            <a:endParaRPr kumimoji="1" lang="zh-CN" altLang="en-US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71846" y="1413577"/>
            <a:ext cx="6309360" cy="41092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hr-HR" altLang="zh-CN" sz="2000" dirty="0" smtClean="0"/>
              <a:t>P(O|I,𝝀)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=P(o1,o2…</a:t>
            </a:r>
            <a:r>
              <a:rPr lang="hr-HR" altLang="zh-CN" sz="2000" dirty="0" err="1" smtClean="0"/>
              <a:t>ot</a:t>
            </a:r>
            <a:r>
              <a:rPr lang="hr-HR" altLang="zh-CN" sz="2000" dirty="0" smtClean="0"/>
              <a:t> | I,𝝀)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=P(o1 | o2…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,𝝀)* P(o2,o3,….</a:t>
            </a:r>
            <a:r>
              <a:rPr lang="hr-HR" altLang="zh-CN" sz="2000" dirty="0" err="1" smtClean="0"/>
              <a:t>ot|I</a:t>
            </a:r>
            <a:r>
              <a:rPr lang="hr-HR" altLang="zh-CN" sz="2000" dirty="0" smtClean="0"/>
              <a:t>,𝝀)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=P(o1 | o2…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,𝝀)* P(o2 | o3,o4,…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,𝝀)*P(o3,o4,…</a:t>
            </a:r>
            <a:r>
              <a:rPr lang="hr-HR" altLang="zh-CN" sz="2000" dirty="0" err="1" smtClean="0"/>
              <a:t>ot</a:t>
            </a:r>
            <a:r>
              <a:rPr lang="hr-HR" altLang="zh-CN" sz="2000" dirty="0" smtClean="0"/>
              <a:t> | I,𝝀)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=P(o1 | o2…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,𝝀)* P(o2 | o3,o4,…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,𝝀)*….*P(</a:t>
            </a:r>
            <a:r>
              <a:rPr lang="hr-HR" altLang="zh-CN" sz="2000" dirty="0" err="1" smtClean="0"/>
              <a:t>ot</a:t>
            </a:r>
            <a:r>
              <a:rPr lang="hr-HR" altLang="zh-CN" sz="2000" dirty="0" smtClean="0"/>
              <a:t> | I,𝝀) </a:t>
            </a:r>
          </a:p>
          <a:p>
            <a:pPr marL="0" indent="0">
              <a:buFont typeface="Arial"/>
              <a:buNone/>
            </a:pPr>
            <a:r>
              <a:rPr lang="zh-CN" altLang="hr-HR" sz="2000" dirty="0" smtClean="0"/>
              <a:t>因为马尔科夫链，</a:t>
            </a:r>
            <a:endParaRPr lang="en-US" altLang="zh-CN" sz="2000" dirty="0" smtClean="0"/>
          </a:p>
          <a:p>
            <a:pPr marL="0" indent="0">
              <a:buFont typeface="Arial"/>
              <a:buNone/>
            </a:pPr>
            <a:r>
              <a:rPr lang="zh-CN" altLang="hr-HR" sz="2000" dirty="0" smtClean="0"/>
              <a:t>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P(o1 | o2…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 = P(o1| i1) = b_o1_i1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>P(o2 | o3…</a:t>
            </a:r>
            <a:r>
              <a:rPr lang="hr-HR" altLang="zh-CN" sz="2000" dirty="0" err="1" smtClean="0"/>
              <a:t>ot,I</a:t>
            </a:r>
            <a:r>
              <a:rPr lang="hr-HR" altLang="zh-CN" sz="2000" dirty="0" smtClean="0"/>
              <a:t>,𝝀) = P(o2| i2) = b_o2_i2 </a:t>
            </a:r>
          </a:p>
          <a:p>
            <a:pPr marL="0" indent="0">
              <a:buFont typeface="Arial"/>
              <a:buNone/>
            </a:pPr>
            <a:r>
              <a:rPr lang="hr-HR" altLang="zh-CN" sz="2000" dirty="0" smtClean="0"/>
              <a:t/>
            </a:r>
            <a:br>
              <a:rPr lang="hr-HR" altLang="zh-CN" sz="2000" dirty="0" smtClean="0"/>
            </a:br>
            <a:endParaRPr lang="hr-HR" altLang="zh-CN" sz="20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841863" y="5522798"/>
            <a:ext cx="4280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b="1" dirty="0" smtClean="0"/>
              <a:t>复杂度：</a:t>
            </a:r>
            <a:r>
              <a:rPr kumimoji="1" lang="en-US" altLang="zh-CN" sz="4000" b="1" dirty="0" smtClean="0"/>
              <a:t>O(TN^T)</a:t>
            </a:r>
            <a:endParaRPr kumimoji="1" lang="zh-CN" altLang="en-US" sz="4000" b="1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10164726" y="2913321"/>
            <a:ext cx="489097" cy="72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/>
          <p:nvPr/>
        </p:nvCxnSpPr>
        <p:spPr>
          <a:xfrm>
            <a:off x="5762607" y="2883729"/>
            <a:ext cx="3657840" cy="75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70521" y="574158"/>
            <a:ext cx="20008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mtClean="0"/>
              <a:t>P(A,B)=P(A|B)*P(B)</a:t>
            </a:r>
            <a:endParaRPr kumimoji="1" lang="zh-CN" altLang="en-US" dirty="0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2211572" y="988828"/>
            <a:ext cx="1488558" cy="120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147" y="550835"/>
            <a:ext cx="2434856" cy="415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411" y="3405350"/>
            <a:ext cx="2584155" cy="451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37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搞不定，复杂度太高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666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前向算法</a:t>
            </a:r>
            <a:endParaRPr kumimoji="1" lang="en-US" altLang="zh-CN" dirty="0" smtClean="0"/>
          </a:p>
          <a:p>
            <a:r>
              <a:rPr kumimoji="1" lang="zh-CN" altLang="en-US" dirty="0" smtClean="0"/>
              <a:t>先定义一个叫 “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前向概率</a:t>
            </a:r>
            <a:r>
              <a:rPr kumimoji="1" lang="zh-CN" altLang="en-US" dirty="0" smtClean="0"/>
              <a:t>”的东东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大白话：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你前面</a:t>
            </a:r>
            <a:r>
              <a:rPr kumimoji="1" lang="en-US" altLang="zh-CN" dirty="0" smtClean="0"/>
              <a:t>t-1</a:t>
            </a:r>
            <a:r>
              <a:rPr kumimoji="1" lang="zh-CN" altLang="en-US" dirty="0" smtClean="0"/>
              <a:t>时刻都确定了，也就是观察序列确定了，隐藏学列确定了，就是</a:t>
            </a:r>
            <a:r>
              <a:rPr kumimoji="1" lang="en-US" altLang="zh-CN" dirty="0" smtClean="0"/>
              <a:t>i_0-&gt;i_t-1,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O_o</a:t>
            </a:r>
            <a:r>
              <a:rPr kumimoji="1" lang="en-US" altLang="zh-CN" dirty="0" smtClean="0"/>
              <a:t>-&gt;O_t-1</a:t>
            </a:r>
          </a:p>
          <a:p>
            <a:pPr lvl="1"/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时刻的观察值也确定了，就是</a:t>
            </a:r>
            <a:r>
              <a:rPr kumimoji="1" lang="en-US" altLang="zh-CN" dirty="0" err="1" smtClean="0"/>
              <a:t>O_t</a:t>
            </a:r>
            <a:r>
              <a:rPr kumimoji="1" lang="zh-CN" altLang="en-US" dirty="0" smtClean="0"/>
              <a:t>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然后呢，我定义，</a:t>
            </a:r>
            <a:r>
              <a:rPr kumimoji="1" lang="en-US" altLang="zh-CN" dirty="0" smtClean="0"/>
              <a:t>t</a:t>
            </a:r>
            <a:r>
              <a:rPr kumimoji="1" lang="zh-CN" altLang="en-US" dirty="0" smtClean="0"/>
              <a:t>时刻的隐含状态为</a:t>
            </a:r>
            <a:r>
              <a:rPr kumimoji="1" lang="en-US" altLang="zh-CN" dirty="0" err="1" smtClean="0"/>
              <a:t>q_t</a:t>
            </a:r>
            <a:r>
              <a:rPr kumimoji="1" lang="zh-CN" altLang="en-US" dirty="0" smtClean="0"/>
              <a:t>时候，的概率是 就是这个所谓的“前向概率”</a:t>
            </a:r>
            <a:endParaRPr kumimoji="1" lang="en-US" altLang="zh-CN" dirty="0" smtClean="0"/>
          </a:p>
          <a:p>
            <a:r>
              <a:rPr kumimoji="1" lang="zh-CN" altLang="en-US" dirty="0" smtClean="0"/>
              <a:t>为毛？为毛要定义这个概率呢？为了后续的计算、凑！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1" y="3131356"/>
            <a:ext cx="4243277" cy="6201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4913"/>
            <a:ext cx="3029313" cy="1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38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前向、后向算法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1844" y="1494745"/>
            <a:ext cx="7942761" cy="21604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208" y="4552397"/>
            <a:ext cx="3924300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108" y="5970403"/>
            <a:ext cx="4000500" cy="330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245" y="3892731"/>
            <a:ext cx="962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前向概率</a:t>
            </a:r>
            <a:r>
              <a:rPr lang="zh-CN" altLang="en-US" dirty="0"/>
              <a:t>的定义是：当第</a:t>
            </a:r>
            <a:r>
              <a:rPr lang="en-US" altLang="zh-CN" dirty="0"/>
              <a:t>t</a:t>
            </a:r>
            <a:r>
              <a:rPr lang="zh-CN" altLang="en-US" dirty="0"/>
              <a:t>个时刻的状态为</a:t>
            </a:r>
            <a:r>
              <a:rPr lang="en-US" altLang="zh-CN" dirty="0" err="1"/>
              <a:t>i</a:t>
            </a:r>
            <a:r>
              <a:rPr lang="zh-CN" altLang="en-US" dirty="0"/>
              <a:t>时，前面的时刻分别观测到</a:t>
            </a:r>
            <a:r>
              <a:rPr lang="en-US" altLang="zh-CN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,y</a:t>
            </a:r>
            <a:r>
              <a:rPr lang="en-US" altLang="zh-CN" baseline="-25000" dirty="0"/>
              <a:t>2</a:t>
            </a:r>
            <a:r>
              <a:rPr lang="en-US" altLang="zh-CN" dirty="0"/>
              <a:t>, ..., 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t</a:t>
            </a:r>
            <a:r>
              <a:rPr lang="zh-CN" altLang="en-US" dirty="0"/>
              <a:t>的概率，即：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36023" y="5368834"/>
            <a:ext cx="993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后向概率</a:t>
            </a:r>
            <a:r>
              <a:rPr lang="zh-CN" altLang="en-US" dirty="0"/>
              <a:t>的定义是：当第</a:t>
            </a:r>
            <a:r>
              <a:rPr lang="en-US" altLang="zh-CN" dirty="0"/>
              <a:t>t</a:t>
            </a:r>
            <a:r>
              <a:rPr lang="zh-CN" altLang="en-US" dirty="0"/>
              <a:t>个时刻的状态为</a:t>
            </a:r>
            <a:r>
              <a:rPr lang="en-US" altLang="zh-CN" dirty="0" err="1"/>
              <a:t>i</a:t>
            </a:r>
            <a:r>
              <a:rPr lang="zh-CN" altLang="en-US" dirty="0"/>
              <a:t>时，后面的时刻分别观测到</a:t>
            </a:r>
            <a:r>
              <a:rPr lang="en-US" altLang="zh-CN" dirty="0"/>
              <a:t>y</a:t>
            </a:r>
            <a:r>
              <a:rPr lang="en-US" altLang="zh-CN" baseline="-25000" dirty="0"/>
              <a:t>t+1</a:t>
            </a:r>
            <a:r>
              <a:rPr lang="en-US" altLang="zh-CN" dirty="0"/>
              <a:t>,y</a:t>
            </a:r>
            <a:r>
              <a:rPr lang="en-US" altLang="zh-CN" baseline="-25000" dirty="0"/>
              <a:t>t+2</a:t>
            </a:r>
            <a:r>
              <a:rPr lang="en-US" altLang="zh-CN" dirty="0"/>
              <a:t>, ..., 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T</a:t>
            </a:r>
            <a:r>
              <a:rPr lang="zh-CN" altLang="en-US" dirty="0"/>
              <a:t>的概率，即：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5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𝛂</a:t>
            </a:r>
            <a:r>
              <a:rPr kumimoji="1" lang="en-US" altLang="zh-CN" dirty="0" smtClean="0"/>
              <a:t>_1(</a:t>
            </a:r>
            <a:r>
              <a:rPr kumimoji="1" lang="en-US" altLang="zh-CN" dirty="0" err="1" smtClean="0"/>
              <a:t>q_i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P(o_1 | i_1=</a:t>
            </a:r>
            <a:r>
              <a:rPr kumimoji="1" lang="en-US" altLang="zh-CN" dirty="0" err="1" smtClean="0"/>
              <a:t>q_i</a:t>
            </a:r>
            <a:r>
              <a:rPr kumimoji="1" lang="en-US" altLang="zh-CN" dirty="0" smtClean="0"/>
              <a:t> | 𝝀)</a:t>
            </a:r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t_1</a:t>
            </a:r>
            <a:r>
              <a:rPr kumimoji="1" lang="zh-CN" altLang="en-US" dirty="0" smtClean="0"/>
              <a:t>时刻可见序列为</a:t>
            </a:r>
            <a:r>
              <a:rPr kumimoji="1" lang="en-US" altLang="zh-CN" dirty="0" smtClean="0"/>
              <a:t>o_1</a:t>
            </a:r>
            <a:r>
              <a:rPr kumimoji="1" lang="zh-CN" altLang="en-US" dirty="0" smtClean="0"/>
              <a:t>，当前隐状态</a:t>
            </a:r>
            <a:r>
              <a:rPr kumimoji="1" lang="en-US" altLang="zh-CN" dirty="0" smtClean="0"/>
              <a:t>i_1</a:t>
            </a:r>
            <a:r>
              <a:rPr kumimoji="1" lang="zh-CN" altLang="en-US" dirty="0" smtClean="0"/>
              <a:t>为</a:t>
            </a:r>
            <a:r>
              <a:rPr kumimoji="1" lang="en-US" altLang="zh-CN" dirty="0" err="1" smtClean="0"/>
              <a:t>q_i</a:t>
            </a:r>
            <a:r>
              <a:rPr kumimoji="1" lang="zh-CN" altLang="en-US" dirty="0" smtClean="0"/>
              <a:t>状态，这样的概率。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也就是𝝿</a:t>
            </a:r>
            <a:r>
              <a:rPr kumimoji="1" lang="en-US" altLang="zh-CN" dirty="0"/>
              <a:t>i</a:t>
            </a:r>
            <a:r>
              <a:rPr kumimoji="1" lang="zh-CN" altLang="en-US" dirty="0" smtClean="0"/>
              <a:t>*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bi</a:t>
            </a:r>
            <a:r>
              <a:rPr kumimoji="1" lang="en-US" altLang="zh-CN" dirty="0" smtClean="0"/>
              <a:t>(o_1)</a:t>
            </a:r>
          </a:p>
          <a:p>
            <a:pPr lvl="1"/>
            <a:r>
              <a:rPr kumimoji="1" lang="zh-CN" altLang="en-US" dirty="0" smtClean="0"/>
              <a:t>𝝿</a:t>
            </a:r>
            <a:r>
              <a:rPr kumimoji="1" lang="en-US" altLang="zh-CN" dirty="0"/>
              <a:t>i</a:t>
            </a:r>
            <a:r>
              <a:rPr kumimoji="1" lang="zh-CN" altLang="en-US" dirty="0" smtClean="0"/>
              <a:t>是啥？是初始为</a:t>
            </a:r>
            <a:r>
              <a:rPr kumimoji="1" lang="en-US" altLang="zh-CN" dirty="0" err="1" smtClean="0"/>
              <a:t>q_i</a:t>
            </a:r>
            <a:r>
              <a:rPr kumimoji="1" lang="zh-CN" altLang="en-US" dirty="0" smtClean="0"/>
              <a:t>状态的初始概率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bi</a:t>
            </a:r>
            <a:r>
              <a:rPr kumimoji="1" lang="zh-CN" altLang="en-US" dirty="0" smtClean="0"/>
              <a:t>为什么是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就是所有隐含状态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好，来算</a:t>
            </a:r>
            <a:r>
              <a:rPr kumimoji="1" lang="zh-CN" altLang="en-US" dirty="0"/>
              <a:t>𝛂</a:t>
            </a:r>
            <a:r>
              <a:rPr kumimoji="1" lang="en-US" altLang="zh-CN" dirty="0" smtClean="0"/>
              <a:t>_2(</a:t>
            </a:r>
            <a:r>
              <a:rPr kumimoji="1" lang="en-US" altLang="zh-CN" dirty="0" err="1" smtClean="0"/>
              <a:t>q_i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/>
              <a:t>𝛂</a:t>
            </a:r>
            <a:r>
              <a:rPr kumimoji="1" lang="en-US" altLang="zh-CN" dirty="0"/>
              <a:t>_2(</a:t>
            </a:r>
            <a:r>
              <a:rPr kumimoji="1" lang="en-US" altLang="zh-CN" dirty="0" err="1"/>
              <a:t>q_i</a:t>
            </a:r>
            <a:r>
              <a:rPr kumimoji="1" lang="en-US" altLang="zh-CN" dirty="0" smtClean="0"/>
              <a:t>)</a:t>
            </a:r>
            <a:r>
              <a:rPr kumimoji="1" lang="en-US" altLang="zh-CN" dirty="0"/>
              <a:t> =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P(O1,O2 </a:t>
            </a:r>
            <a:r>
              <a:rPr kumimoji="1" lang="en-US" altLang="zh-CN" dirty="0"/>
              <a:t>| </a:t>
            </a:r>
            <a:r>
              <a:rPr kumimoji="1" lang="en-US" altLang="zh-CN" dirty="0" smtClean="0"/>
              <a:t>i_2=</a:t>
            </a:r>
            <a:r>
              <a:rPr kumimoji="1" lang="en-US" altLang="zh-CN" dirty="0" err="1" smtClean="0"/>
              <a:t>q_i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| 𝝀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不好理解，但是如果表达成，从</a:t>
            </a:r>
            <a:r>
              <a:rPr kumimoji="1" lang="en-US" altLang="zh-CN" dirty="0" smtClean="0"/>
              <a:t>i_1</a:t>
            </a:r>
            <a:r>
              <a:rPr kumimoji="1" lang="zh-CN" altLang="en-US" dirty="0" smtClean="0"/>
              <a:t>的所有状态过来的概率都加到一起，就是到</a:t>
            </a:r>
            <a:r>
              <a:rPr kumimoji="1" lang="en-US" altLang="zh-CN" dirty="0" smtClean="0"/>
              <a:t>i_2</a:t>
            </a:r>
            <a:r>
              <a:rPr kumimoji="1" lang="zh-CN" altLang="en-US" dirty="0" smtClean="0"/>
              <a:t>的概率，这样来理解。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也就是</a:t>
            </a:r>
            <a:r>
              <a:rPr kumimoji="1" lang="zh-CN" altLang="en-US" dirty="0"/>
              <a:t>𝛂</a:t>
            </a:r>
            <a:r>
              <a:rPr kumimoji="1" lang="en-US" altLang="zh-CN" dirty="0"/>
              <a:t>_</a:t>
            </a:r>
            <a:r>
              <a:rPr kumimoji="1" lang="en-US" altLang="zh-CN" dirty="0" smtClean="0"/>
              <a:t>1(q_1)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a1i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/>
              <a:t>𝛂</a:t>
            </a:r>
            <a:r>
              <a:rPr kumimoji="1" lang="en-US" altLang="zh-CN" dirty="0"/>
              <a:t>_</a:t>
            </a:r>
            <a:r>
              <a:rPr kumimoji="1" lang="en-US" altLang="zh-CN" dirty="0" smtClean="0"/>
              <a:t>1(q_2)</a:t>
            </a:r>
            <a:r>
              <a:rPr kumimoji="1" lang="zh-CN" altLang="en-US" dirty="0"/>
              <a:t>*</a:t>
            </a:r>
            <a:r>
              <a:rPr kumimoji="1" lang="en-US" altLang="zh-CN" dirty="0" smtClean="0"/>
              <a:t>a2i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/>
              <a:t>𝛂</a:t>
            </a:r>
            <a:r>
              <a:rPr kumimoji="1" lang="en-US" altLang="zh-CN" dirty="0"/>
              <a:t>_</a:t>
            </a:r>
            <a:r>
              <a:rPr kumimoji="1" lang="en-US" altLang="zh-CN" dirty="0" smtClean="0"/>
              <a:t>1(q_3)</a:t>
            </a:r>
            <a:r>
              <a:rPr kumimoji="1" lang="zh-CN" altLang="en-US" dirty="0"/>
              <a:t>*</a:t>
            </a:r>
            <a:r>
              <a:rPr kumimoji="1" lang="en-US" altLang="zh-CN" dirty="0" smtClean="0"/>
              <a:t>a3i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mr-IN" altLang="zh-CN" dirty="0" smtClean="0"/>
              <a:t>…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上面这行是</a:t>
            </a:r>
            <a:r>
              <a:rPr kumimoji="1" lang="en-US" altLang="zh-CN" dirty="0" smtClean="0"/>
              <a:t>i2</a:t>
            </a:r>
            <a:r>
              <a:rPr kumimoji="1" lang="zh-CN" altLang="en-US" dirty="0" smtClean="0"/>
              <a:t>位于</a:t>
            </a:r>
            <a:r>
              <a:rPr kumimoji="1" lang="en-US" altLang="zh-CN" dirty="0" err="1" smtClean="0"/>
              <a:t>q_i</a:t>
            </a:r>
            <a:r>
              <a:rPr kumimoji="1" lang="zh-CN" altLang="en-US" dirty="0" smtClean="0"/>
              <a:t>的概率，要跳到</a:t>
            </a:r>
            <a:r>
              <a:rPr kumimoji="1" lang="en-US" altLang="zh-CN" dirty="0"/>
              <a:t>o</a:t>
            </a:r>
            <a:r>
              <a:rPr kumimoji="1" lang="en-US" altLang="zh-CN" dirty="0" smtClean="0"/>
              <a:t>_2</a:t>
            </a:r>
            <a:r>
              <a:rPr kumimoji="1" lang="zh-CN" altLang="en-US" dirty="0" smtClean="0"/>
              <a:t>，还要乘以一个</a:t>
            </a:r>
            <a:r>
              <a:rPr kumimoji="1" lang="en-US" altLang="zh-CN" dirty="0" smtClean="0"/>
              <a:t>bi(o2)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也就是</a:t>
            </a:r>
            <a:r>
              <a:rPr kumimoji="1" lang="zh-CN" altLang="en-US" dirty="0"/>
              <a:t>𝛂</a:t>
            </a:r>
            <a:r>
              <a:rPr kumimoji="1" lang="en-US" altLang="zh-CN" dirty="0" smtClean="0"/>
              <a:t>_2(</a:t>
            </a:r>
            <a:r>
              <a:rPr kumimoji="1" lang="en-US" altLang="zh-CN" dirty="0" err="1" smtClean="0"/>
              <a:t>q_i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[</a:t>
            </a:r>
            <a:r>
              <a:rPr kumimoji="1" lang="zh-CN" altLang="en-US" dirty="0" smtClean="0"/>
              <a:t>𝝨𝛂</a:t>
            </a:r>
            <a:r>
              <a:rPr kumimoji="1" lang="en-US" altLang="zh-CN" dirty="0" smtClean="0"/>
              <a:t>1(</a:t>
            </a:r>
            <a:r>
              <a:rPr kumimoji="1" lang="en-US" altLang="zh-CN" dirty="0" err="1" smtClean="0"/>
              <a:t>q_j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* </a:t>
            </a:r>
            <a:r>
              <a:rPr kumimoji="1" lang="en-US" altLang="zh-CN" dirty="0" err="1" smtClean="0"/>
              <a:t>aji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 * </a:t>
            </a:r>
            <a:r>
              <a:rPr kumimoji="1" lang="en-US" altLang="zh-CN" dirty="0" smtClean="0"/>
              <a:t>bi(o2)</a:t>
            </a:r>
            <a:endParaRPr kumimoji="1" lang="en-US" altLang="zh-CN" dirty="0"/>
          </a:p>
          <a:p>
            <a:endParaRPr kumimoji="1" lang="zh-CN" altLang="en-US" dirty="0"/>
          </a:p>
        </p:txBody>
      </p:sp>
      <p:cxnSp>
        <p:nvCxnSpPr>
          <p:cNvPr id="7" name="直线箭头连接符 6"/>
          <p:cNvCxnSpPr/>
          <p:nvPr/>
        </p:nvCxnSpPr>
        <p:spPr>
          <a:xfrm>
            <a:off x="10600871" y="2521196"/>
            <a:ext cx="570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10169796" y="3278525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smtClean="0"/>
              <a:t>O1</a:t>
            </a:r>
            <a:endParaRPr kumimoji="1" lang="zh-CN" altLang="en-US" sz="1400" dirty="0"/>
          </a:p>
        </p:txBody>
      </p:sp>
      <p:cxnSp>
        <p:nvCxnSpPr>
          <p:cNvPr id="9" name="直线箭头连接符 8"/>
          <p:cNvCxnSpPr/>
          <p:nvPr/>
        </p:nvCxnSpPr>
        <p:spPr>
          <a:xfrm>
            <a:off x="10416901" y="2708534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10084888" y="2176958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smtClean="0"/>
              <a:t>i_1</a:t>
            </a:r>
            <a:endParaRPr kumimoji="1" lang="zh-CN" altLang="en-US" sz="1600" dirty="0"/>
          </a:p>
        </p:txBody>
      </p:sp>
      <p:sp>
        <p:nvSpPr>
          <p:cNvPr id="12" name="椭圆 11"/>
          <p:cNvSpPr/>
          <p:nvPr/>
        </p:nvSpPr>
        <p:spPr>
          <a:xfrm>
            <a:off x="11153865" y="2230128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i_2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9396538" y="156154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q</a:t>
            </a:r>
            <a:r>
              <a:rPr kumimoji="1" lang="en-US" altLang="zh-CN" dirty="0" err="1" smtClean="0"/>
              <a:t>_i</a:t>
            </a:r>
            <a:endParaRPr kumimoji="1" lang="zh-CN" altLang="en-US" dirty="0"/>
          </a:p>
        </p:txBody>
      </p:sp>
      <p:cxnSp>
        <p:nvCxnSpPr>
          <p:cNvPr id="15" name="直线箭头连接符 14"/>
          <p:cNvCxnSpPr/>
          <p:nvPr/>
        </p:nvCxnSpPr>
        <p:spPr>
          <a:xfrm>
            <a:off x="9808933" y="1901494"/>
            <a:ext cx="287382" cy="32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9843954" y="3077929"/>
            <a:ext cx="466361" cy="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010469" y="28918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r>
              <a:rPr kumimoji="1" lang="en-US" altLang="zh-CN" dirty="0" smtClean="0"/>
              <a:t>i(O1)</a:t>
            </a:r>
            <a:endParaRPr kumimoji="1" lang="zh-CN" altLang="en-US" dirty="0"/>
          </a:p>
        </p:txBody>
      </p:sp>
      <p:sp>
        <p:nvSpPr>
          <p:cNvPr id="22" name="椭圆 21"/>
          <p:cNvSpPr/>
          <p:nvPr/>
        </p:nvSpPr>
        <p:spPr>
          <a:xfrm>
            <a:off x="11189787" y="3285373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O2</a:t>
            </a:r>
            <a:endParaRPr kumimoji="1" lang="zh-CN" altLang="en-US" sz="1400" dirty="0"/>
          </a:p>
        </p:txBody>
      </p:sp>
      <p:cxnSp>
        <p:nvCxnSpPr>
          <p:cNvPr id="23" name="直线箭头连接符 22"/>
          <p:cNvCxnSpPr/>
          <p:nvPr/>
        </p:nvCxnSpPr>
        <p:spPr>
          <a:xfrm>
            <a:off x="11454311" y="2745192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98" y="1509948"/>
            <a:ext cx="3119461" cy="455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45" y="3888305"/>
            <a:ext cx="2980536" cy="435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线箭头连接符 4"/>
          <p:cNvCxnSpPr/>
          <p:nvPr/>
        </p:nvCxnSpPr>
        <p:spPr>
          <a:xfrm flipH="1">
            <a:off x="4572000" y="1690688"/>
            <a:ext cx="335280" cy="13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H="1">
            <a:off x="5045865" y="4003946"/>
            <a:ext cx="335280" cy="134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5603" y="-216819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快给我个例子压压惊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94" y="923764"/>
            <a:ext cx="6477000" cy="1662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18" y="0"/>
            <a:ext cx="2138986" cy="14655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36" y="3482770"/>
            <a:ext cx="2443382" cy="106386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592" y="2989926"/>
            <a:ext cx="1513735" cy="492844"/>
          </a:xfrm>
          <a:prstGeom prst="rect">
            <a:avLst/>
          </a:prstGeom>
        </p:spPr>
      </p:pic>
      <p:sp>
        <p:nvSpPr>
          <p:cNvPr id="11" name="同心圆 10"/>
          <p:cNvSpPr/>
          <p:nvPr/>
        </p:nvSpPr>
        <p:spPr>
          <a:xfrm>
            <a:off x="4501692" y="2067041"/>
            <a:ext cx="717630" cy="720848"/>
          </a:xfrm>
          <a:prstGeom prst="donut">
            <a:avLst>
              <a:gd name="adj" fmla="val 567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22596" y="3412112"/>
            <a:ext cx="998991" cy="212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是红</a:t>
            </a:r>
            <a:endParaRPr kumimoji="1" lang="en-US" altLang="zh-CN" dirty="0" smtClean="0"/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是</a:t>
            </a:r>
            <a:r>
              <a:rPr kumimoji="1" lang="zh-CN" altLang="en-US" dirty="0"/>
              <a:t>红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是</a:t>
            </a:r>
            <a:r>
              <a:rPr kumimoji="1" lang="zh-CN" altLang="en-US" dirty="0"/>
              <a:t>红</a:t>
            </a:r>
          </a:p>
          <a:p>
            <a:pPr algn="ctr">
              <a:lnSpc>
                <a:spcPct val="150000"/>
              </a:lnSpc>
            </a:pPr>
            <a:endParaRPr kumimoji="1" lang="en-US" altLang="zh-CN" dirty="0" smtClean="0"/>
          </a:p>
          <a:p>
            <a:pPr algn="ctr">
              <a:lnSpc>
                <a:spcPct val="150000"/>
              </a:lnSpc>
            </a:pP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1472058" y="4546635"/>
            <a:ext cx="322019" cy="492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990113" y="503947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时刻</a:t>
            </a:r>
            <a:endParaRPr kumimoji="1" lang="zh-CN" altLang="en-US" dirty="0"/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1714366" y="4546635"/>
            <a:ext cx="322778" cy="1240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 flipV="1">
            <a:off x="1714366" y="4546635"/>
            <a:ext cx="855214" cy="1240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240079" y="57873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盒子编号</a:t>
            </a:r>
            <a:endParaRPr kumimoji="1" lang="zh-CN" altLang="en-US"/>
          </a:p>
        </p:txBody>
      </p:sp>
      <p:cxnSp>
        <p:nvCxnSpPr>
          <p:cNvPr id="24" name="直线箭头连接符 23"/>
          <p:cNvCxnSpPr/>
          <p:nvPr/>
        </p:nvCxnSpPr>
        <p:spPr>
          <a:xfrm flipV="1">
            <a:off x="1722957" y="4536476"/>
            <a:ext cx="1022615" cy="124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框架 27"/>
          <p:cNvSpPr/>
          <p:nvPr/>
        </p:nvSpPr>
        <p:spPr>
          <a:xfrm>
            <a:off x="2897426" y="3420624"/>
            <a:ext cx="264028" cy="13809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线箭头连接符 28"/>
          <p:cNvCxnSpPr/>
          <p:nvPr/>
        </p:nvCxnSpPr>
        <p:spPr>
          <a:xfrm flipH="1" flipV="1">
            <a:off x="3029637" y="4811728"/>
            <a:ext cx="13983" cy="105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12720" y="5963920"/>
            <a:ext cx="250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T1</a:t>
            </a:r>
            <a:r>
              <a:rPr kumimoji="1" lang="zh-CN" altLang="en-US" dirty="0" smtClean="0"/>
              <a:t>时刻观察到的状态，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就是红色</a:t>
            </a:r>
            <a:endParaRPr kumimoji="1" lang="zh-CN" altLang="en-US" dirty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05" y="6368225"/>
            <a:ext cx="2361148" cy="34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5" name="组 34"/>
          <p:cNvGrpSpPr/>
          <p:nvPr/>
        </p:nvGrpSpPr>
        <p:grpSpPr>
          <a:xfrm>
            <a:off x="7526531" y="1761375"/>
            <a:ext cx="4068973" cy="2949945"/>
            <a:chOff x="4768643" y="2271095"/>
            <a:chExt cx="4068973" cy="2949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68643" y="2271095"/>
              <a:ext cx="4068973" cy="2513765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4105" y="4696540"/>
              <a:ext cx="2362658" cy="524500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7175" y="5612465"/>
            <a:ext cx="2927705" cy="54420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6531" y="4927771"/>
            <a:ext cx="1078138" cy="3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倒推一遍：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P(O_2|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P(O_2)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𝝨</a:t>
            </a:r>
            <a:r>
              <a:rPr kumimoji="1" lang="en-US" altLang="zh-CN" dirty="0" smtClean="0"/>
              <a:t>P(O_2,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</a:t>
            </a:r>
            <a:r>
              <a:rPr kumimoji="1" lang="en-US" altLang="zh-CN" dirty="0" smtClean="0"/>
              <a:t>_2)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#</a:t>
            </a:r>
            <a:r>
              <a:rPr kumimoji="1" lang="zh-CN" altLang="en-US" dirty="0" smtClean="0"/>
              <a:t>对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进行𝝨，也就是隐含状态（盒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单看其中一项  </a:t>
            </a:r>
            <a:r>
              <a:rPr kumimoji="1" lang="en-US" altLang="zh-CN" dirty="0" smtClean="0"/>
              <a:t>P(O_2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i_2=</a:t>
            </a:r>
            <a:r>
              <a:rPr kumimoji="1" lang="zh-CN" altLang="en-US" dirty="0" smtClean="0"/>
              <a:t>盒子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？</a:t>
            </a:r>
            <a:endParaRPr kumimoji="1" lang="en-US" altLang="zh-CN" dirty="0" smtClean="0"/>
          </a:p>
          <a:p>
            <a:pPr lvl="1"/>
            <a:r>
              <a:rPr kumimoji="1" lang="en-US" altLang="zh-CN" dirty="0"/>
              <a:t>P(O_2,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i_2=</a:t>
            </a: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1)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P(O_2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i_2</a:t>
            </a:r>
            <a:r>
              <a:rPr kumimoji="1" lang="en-US" altLang="zh-CN" dirty="0" smtClean="0"/>
              <a:t>=</a:t>
            </a:r>
            <a:r>
              <a:rPr kumimoji="1" lang="zh-CN" altLang="en-US" dirty="0"/>
              <a:t>盒</a:t>
            </a:r>
            <a:r>
              <a:rPr kumimoji="1" lang="en-US" altLang="zh-CN" dirty="0"/>
              <a:t>1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* </a:t>
            </a:r>
            <a:r>
              <a:rPr kumimoji="1" lang="en-US" altLang="zh-CN" dirty="0" smtClean="0"/>
              <a:t>P(i_2=</a:t>
            </a:r>
            <a:r>
              <a:rPr kumimoji="1" lang="zh-CN" altLang="en-US" dirty="0"/>
              <a:t>盒</a:t>
            </a:r>
            <a:r>
              <a:rPr kumimoji="1" lang="en-US" altLang="zh-CN" dirty="0"/>
              <a:t>1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b_</a:t>
            </a: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1-&gt;</a:t>
            </a:r>
            <a:r>
              <a:rPr kumimoji="1" lang="zh-CN" altLang="en-US" dirty="0" smtClean="0"/>
              <a:t>红         * </a:t>
            </a:r>
            <a:r>
              <a:rPr kumimoji="1" lang="en-US" altLang="zh-CN" dirty="0" smtClean="0"/>
              <a:t>(</a:t>
            </a:r>
            <a:r>
              <a:rPr kumimoji="1" lang="zh-CN" altLang="en-US" dirty="0"/>
              <a:t>𝝨</a:t>
            </a:r>
            <a:r>
              <a:rPr kumimoji="1" lang="en-US" altLang="zh-CN" dirty="0" smtClean="0"/>
              <a:t>P(i_1=</a:t>
            </a:r>
            <a:r>
              <a:rPr kumimoji="1" lang="zh-CN" altLang="en-US" dirty="0" smtClean="0"/>
              <a:t>盒</a:t>
            </a:r>
            <a:r>
              <a:rPr kumimoji="1" lang="en-US" altLang="zh-CN" dirty="0" smtClean="0"/>
              <a:t>j)</a:t>
            </a:r>
            <a:r>
              <a:rPr kumimoji="1" lang="zh-CN" altLang="en-US" dirty="0" smtClean="0"/>
              <a:t> *  </a:t>
            </a:r>
            <a:r>
              <a:rPr kumimoji="1" lang="en-US" altLang="zh-CN" dirty="0" smtClean="0"/>
              <a:t>a_j_1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#j</a:t>
            </a:r>
            <a:r>
              <a:rPr kumimoji="1" lang="zh-CN" altLang="en-US" dirty="0" smtClean="0"/>
              <a:t>是盒子编号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大白话：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第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个红色的概率，是由各个盒子抽出红色的概率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出来的，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而某盒子抽出红色的概率，又是由前一个时刻的所有盒子转到当前时刻的这个某盒的概率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出来的。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29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推而广之，就是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28" y="3326807"/>
            <a:ext cx="7264400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55" y="1826916"/>
            <a:ext cx="4953000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87" y="1412338"/>
            <a:ext cx="3029313" cy="155305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580" y="5474398"/>
            <a:ext cx="5664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5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前向算法完全就算出了</a:t>
            </a:r>
            <a:r>
              <a:rPr kumimoji="1" lang="en-US" altLang="zh-CN" dirty="0" smtClean="0"/>
              <a:t>P(O|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我的问题是：还要后向算法干嘛？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074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后向概率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9570" y="1522254"/>
            <a:ext cx="3257550" cy="16779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0" y="3583940"/>
            <a:ext cx="3754120" cy="43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5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椭圆 61"/>
          <p:cNvSpPr/>
          <p:nvPr/>
        </p:nvSpPr>
        <p:spPr>
          <a:xfrm>
            <a:off x="9576808" y="4809526"/>
            <a:ext cx="797805" cy="78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 dirty="0"/>
              <a:t>𝞫</a:t>
            </a:r>
            <a:r>
              <a:rPr kumimoji="1" lang="en-US" altLang="zh-CN" sz="1100" b="1" baseline="-25000" dirty="0" smtClean="0"/>
              <a:t>T-1(</a:t>
            </a:r>
            <a:r>
              <a:rPr kumimoji="1" lang="en-US" altLang="zh-CN" sz="1100" b="1" dirty="0" smtClean="0"/>
              <a:t>q</a:t>
            </a:r>
            <a:r>
              <a:rPr kumimoji="1" lang="en-US" altLang="zh-CN" sz="1100" b="1" baseline="-25000" dirty="0" smtClean="0"/>
              <a:t>i)</a:t>
            </a:r>
            <a:endParaRPr kumimoji="1" lang="zh-CN" altLang="en-US" sz="1100" b="1" baseline="-25000" dirty="0"/>
          </a:p>
        </p:txBody>
      </p:sp>
      <p:sp>
        <p:nvSpPr>
          <p:cNvPr id="59" name="椭圆 58"/>
          <p:cNvSpPr/>
          <p:nvPr/>
        </p:nvSpPr>
        <p:spPr>
          <a:xfrm>
            <a:off x="9542479" y="4920261"/>
            <a:ext cx="797805" cy="78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 dirty="0"/>
              <a:t>𝞫</a:t>
            </a:r>
            <a:r>
              <a:rPr kumimoji="1" lang="en-US" altLang="zh-CN" sz="1100" b="1" baseline="-25000" dirty="0" smtClean="0"/>
              <a:t>T-1(</a:t>
            </a:r>
            <a:r>
              <a:rPr kumimoji="1" lang="en-US" altLang="zh-CN" sz="1100" b="1" dirty="0" smtClean="0"/>
              <a:t>q</a:t>
            </a:r>
            <a:r>
              <a:rPr kumimoji="1" lang="en-US" altLang="zh-CN" sz="1100" b="1" baseline="-25000" dirty="0" smtClean="0"/>
              <a:t>i)</a:t>
            </a:r>
            <a:endParaRPr kumimoji="1" lang="zh-CN" altLang="en-US" sz="1100" b="1" baseline="-25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𝞫</a:t>
            </a:r>
            <a:r>
              <a:rPr kumimoji="1" lang="en-US" altLang="zh-CN" baseline="-25000" dirty="0" smtClean="0"/>
              <a:t>T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)=1</a:t>
            </a:r>
          </a:p>
          <a:p>
            <a:r>
              <a:rPr kumimoji="1" lang="zh-CN" altLang="en-US" dirty="0"/>
              <a:t>𝞫</a:t>
            </a:r>
            <a:r>
              <a:rPr kumimoji="1" lang="en-US" altLang="zh-CN" baseline="-25000" dirty="0" smtClean="0"/>
              <a:t>T-1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</a:t>
            </a:r>
            <a:r>
              <a:rPr kumimoji="1" lang="en-US" altLang="zh-CN" dirty="0" err="1" smtClean="0"/>
              <a:t>o</a:t>
            </a:r>
            <a:r>
              <a:rPr kumimoji="1" lang="en-US" altLang="zh-CN" baseline="-25000" dirty="0" err="1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en-US" altLang="zh-CN" baseline="-25000" dirty="0" smtClean="0"/>
              <a:t>T-1=</a:t>
            </a:r>
            <a:r>
              <a:rPr kumimoji="1" lang="en-US" altLang="zh-CN" dirty="0" smtClean="0"/>
              <a:t>q</a:t>
            </a:r>
            <a:r>
              <a:rPr kumimoji="1" lang="en-US" altLang="zh-CN" baseline="-25000" dirty="0" smtClean="0"/>
              <a:t>i,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</a:p>
          <a:p>
            <a:pPr marL="0" indent="0">
              <a:buNone/>
            </a:pPr>
            <a:r>
              <a:rPr kumimoji="1" lang="zh-CN" altLang="en-US" dirty="0" smtClean="0"/>
              <a:t>         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zh-CN" altLang="en-US" sz="3600" dirty="0" smtClean="0"/>
              <a:t>𝝨</a:t>
            </a:r>
            <a:r>
              <a:rPr kumimoji="1" lang="en-US" altLang="zh-CN" sz="3600" baseline="-25000" dirty="0" smtClean="0"/>
              <a:t>j</a:t>
            </a:r>
            <a:r>
              <a:rPr kumimoji="1" lang="zh-CN" altLang="en-US" sz="3600" dirty="0" smtClean="0"/>
              <a:t> </a:t>
            </a:r>
            <a:r>
              <a:rPr kumimoji="1" lang="en-US" altLang="zh-CN" sz="3600" dirty="0" err="1" smtClean="0"/>
              <a:t>a</a:t>
            </a:r>
            <a:r>
              <a:rPr kumimoji="1" lang="en-US" altLang="zh-CN" sz="3600" baseline="-25000" dirty="0" err="1" smtClean="0"/>
              <a:t>ij</a:t>
            </a:r>
            <a:r>
              <a:rPr kumimoji="1" lang="zh-CN" altLang="en-US" dirty="0" smtClean="0"/>
              <a:t> * </a:t>
            </a:r>
            <a:r>
              <a:rPr kumimoji="1" lang="en-US" altLang="zh-CN" dirty="0" err="1" smtClean="0"/>
              <a:t>b</a:t>
            </a:r>
            <a:r>
              <a:rPr kumimoji="1" lang="en-US" altLang="zh-CN" baseline="-25000" dirty="0" err="1" smtClean="0"/>
              <a:t>j</a:t>
            </a:r>
            <a:r>
              <a:rPr kumimoji="1" lang="en-US" altLang="zh-CN" dirty="0" smtClean="0"/>
              <a:t>(O</a:t>
            </a:r>
            <a:r>
              <a:rPr kumimoji="1" lang="en-US" altLang="zh-CN" baseline="-25000" dirty="0" smtClean="0"/>
              <a:t>T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/>
              <a:t>𝞫</a:t>
            </a:r>
            <a:r>
              <a:rPr kumimoji="1" lang="en-US" altLang="zh-CN" baseline="-25000" dirty="0" smtClean="0"/>
              <a:t>T-2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i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P(o</a:t>
            </a:r>
            <a:r>
              <a:rPr kumimoji="1" lang="en-US" altLang="zh-CN" baseline="-25000" dirty="0" smtClean="0"/>
              <a:t>T-1,</a:t>
            </a:r>
            <a:r>
              <a:rPr kumimoji="1" lang="en-US" altLang="zh-CN" dirty="0" smtClean="0"/>
              <a:t>o</a:t>
            </a:r>
            <a:r>
              <a:rPr kumimoji="1" lang="en-US" altLang="zh-CN" baseline="-25000" dirty="0" smtClean="0"/>
              <a:t>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|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</a:t>
            </a:r>
            <a:r>
              <a:rPr kumimoji="1" lang="en-US" altLang="zh-CN" baseline="-25000" dirty="0" smtClean="0"/>
              <a:t>T-2=</a:t>
            </a:r>
            <a:r>
              <a:rPr kumimoji="1" lang="en-US" altLang="zh-CN" dirty="0" smtClean="0"/>
              <a:t>q</a:t>
            </a:r>
            <a:r>
              <a:rPr kumimoji="1" lang="en-US" altLang="zh-CN" baseline="-25000" dirty="0" smtClean="0"/>
              <a:t>i</a:t>
            </a:r>
            <a:r>
              <a:rPr kumimoji="1" lang="en-US" altLang="zh-CN" baseline="-25000" dirty="0"/>
              <a:t>,</a:t>
            </a:r>
            <a:r>
              <a:rPr kumimoji="1" lang="zh-CN" altLang="en-US" dirty="0"/>
              <a:t>𝝀</a:t>
            </a:r>
            <a:r>
              <a:rPr kumimoji="1" lang="en-US" altLang="zh-CN" dirty="0"/>
              <a:t>)</a:t>
            </a:r>
          </a:p>
          <a:p>
            <a:pPr marL="0" indent="0">
              <a:buNone/>
            </a:pPr>
            <a:r>
              <a:rPr kumimoji="1" lang="zh-CN" altLang="en-US" dirty="0"/>
              <a:t>         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zh-CN" altLang="en-US" sz="3600" dirty="0"/>
              <a:t>𝝨</a:t>
            </a:r>
            <a:r>
              <a:rPr kumimoji="1" lang="en-US" altLang="zh-CN" sz="3600" baseline="-25000" dirty="0"/>
              <a:t>j</a:t>
            </a:r>
            <a:r>
              <a:rPr kumimoji="1" lang="zh-CN" altLang="en-US" sz="3600" dirty="0"/>
              <a:t> </a:t>
            </a:r>
            <a:r>
              <a:rPr kumimoji="1" lang="en-US" altLang="zh-CN" sz="3600" dirty="0" err="1"/>
              <a:t>a</a:t>
            </a:r>
            <a:r>
              <a:rPr kumimoji="1" lang="en-US" altLang="zh-CN" sz="3600" baseline="-25000" dirty="0" err="1"/>
              <a:t>ij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* </a:t>
            </a:r>
            <a:r>
              <a:rPr kumimoji="1" lang="en-US" altLang="zh-CN" dirty="0" err="1" smtClean="0"/>
              <a:t>b</a:t>
            </a:r>
            <a:r>
              <a:rPr kumimoji="1" lang="en-US" altLang="zh-CN" baseline="-25000" dirty="0" err="1" smtClean="0"/>
              <a:t>j</a:t>
            </a:r>
            <a:r>
              <a:rPr kumimoji="1" lang="en-US" altLang="zh-CN" dirty="0" smtClean="0"/>
              <a:t>(O</a:t>
            </a:r>
            <a:r>
              <a:rPr kumimoji="1" lang="en-US" altLang="zh-CN" baseline="-25000" dirty="0" smtClean="0"/>
              <a:t>T-1</a:t>
            </a:r>
            <a:r>
              <a:rPr kumimoji="1" lang="en-US" altLang="zh-CN" dirty="0" smtClean="0"/>
              <a:t>) </a:t>
            </a:r>
            <a:r>
              <a:rPr kumimoji="1" lang="zh-CN" altLang="en-US" dirty="0" smtClean="0"/>
              <a:t>*</a:t>
            </a:r>
            <a:r>
              <a:rPr kumimoji="1" lang="zh-CN" altLang="en-US" dirty="0"/>
              <a:t>𝞫</a:t>
            </a:r>
            <a:r>
              <a:rPr kumimoji="1" lang="en-US" altLang="zh-CN" baseline="-25000" dirty="0"/>
              <a:t>T-1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)</a:t>
            </a:r>
            <a:endParaRPr kumimoji="1" lang="en-US" altLang="zh-CN" baseline="-25000" dirty="0"/>
          </a:p>
          <a:p>
            <a:pPr marL="0" indent="0">
              <a:buNone/>
            </a:pPr>
            <a:r>
              <a:rPr kumimoji="1" lang="zh-CN" altLang="en-US" baseline="-25000" dirty="0" smtClean="0"/>
              <a:t>可以理解为，</a:t>
            </a:r>
            <a:r>
              <a:rPr kumimoji="1" lang="en-US" altLang="zh-CN" dirty="0" smtClean="0"/>
              <a:t>i</a:t>
            </a:r>
            <a:r>
              <a:rPr kumimoji="1" lang="en-US" altLang="zh-CN" baseline="-25000" dirty="0" smtClean="0"/>
              <a:t>T-2=</a:t>
            </a:r>
            <a:r>
              <a:rPr kumimoji="1" lang="en-US" altLang="zh-CN" dirty="0" smtClean="0"/>
              <a:t>q</a:t>
            </a:r>
            <a:r>
              <a:rPr kumimoji="1" lang="en-US" altLang="zh-CN" baseline="-25000" dirty="0" smtClean="0"/>
              <a:t>i</a:t>
            </a:r>
            <a:r>
              <a:rPr kumimoji="1" lang="zh-CN" altLang="en-US" baseline="-25000" dirty="0" smtClean="0"/>
              <a:t> 这个状态下，你把</a:t>
            </a:r>
            <a:r>
              <a:rPr kumimoji="1" lang="zh-CN" altLang="en-US" b="1" dirty="0"/>
              <a:t>𝞫</a:t>
            </a:r>
            <a:r>
              <a:rPr kumimoji="1" lang="en-US" altLang="zh-CN" b="1" baseline="-25000" dirty="0" smtClean="0"/>
              <a:t>T-1(</a:t>
            </a:r>
            <a:r>
              <a:rPr kumimoji="1" lang="en-US" altLang="zh-CN" b="1" dirty="0" smtClean="0"/>
              <a:t>q</a:t>
            </a:r>
            <a:r>
              <a:rPr kumimoji="1" lang="en-US" altLang="zh-CN" b="1" baseline="-25000" dirty="0" smtClean="0"/>
              <a:t>i)</a:t>
            </a:r>
            <a:r>
              <a:rPr kumimoji="1" lang="zh-CN" altLang="en-US" sz="2000" dirty="0" smtClean="0"/>
              <a:t>看成是一个整体，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那么</a:t>
            </a:r>
            <a:r>
              <a:rPr kumimoji="1" lang="zh-CN" altLang="en-US" sz="2000" b="1" dirty="0"/>
              <a:t>𝞫</a:t>
            </a:r>
            <a:r>
              <a:rPr kumimoji="1" lang="en-US" altLang="zh-CN" sz="2000" b="1" baseline="-25000" dirty="0" smtClean="0"/>
              <a:t>T-1</a:t>
            </a:r>
            <a:r>
              <a:rPr kumimoji="1" lang="zh-CN" altLang="en-US" sz="2000" dirty="0" smtClean="0"/>
              <a:t>中已经包含了之后的</a:t>
            </a:r>
            <a:r>
              <a:rPr kumimoji="1" lang="en-US" altLang="zh-CN" sz="2000" dirty="0" smtClean="0"/>
              <a:t>O</a:t>
            </a:r>
            <a:r>
              <a:rPr kumimoji="1" lang="zh-CN" altLang="en-US" sz="2000" dirty="0" smtClean="0"/>
              <a:t>状态，只要把</a:t>
            </a:r>
            <a:r>
              <a:rPr kumimoji="1" lang="zh-CN" altLang="en-US" sz="2000" b="1" dirty="0"/>
              <a:t>𝞫</a:t>
            </a:r>
            <a:r>
              <a:rPr kumimoji="1" lang="en-US" altLang="zh-CN" sz="2000" b="1" baseline="-25000" dirty="0"/>
              <a:t>T-1</a:t>
            </a:r>
            <a:r>
              <a:rPr kumimoji="1" lang="zh-CN" altLang="en-US" sz="2000" dirty="0" smtClean="0"/>
              <a:t>中的</a:t>
            </a:r>
            <a:r>
              <a:rPr kumimoji="1" lang="en-US" altLang="zh-CN" sz="2000" dirty="0" smtClean="0"/>
              <a:t>qi</a:t>
            </a:r>
            <a:r>
              <a:rPr kumimoji="1" lang="zh-CN" altLang="en-US" sz="2000" dirty="0" smtClean="0"/>
              <a:t>做积分，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就可以消除掉隐变量</a:t>
            </a:r>
            <a:r>
              <a:rPr kumimoji="1" lang="en-US" altLang="zh-CN" sz="2000" dirty="0" smtClean="0"/>
              <a:t>i</a:t>
            </a:r>
            <a:r>
              <a:rPr kumimoji="1" lang="en-US" altLang="zh-CN" sz="2000" baseline="-25000" dirty="0" smtClean="0"/>
              <a:t>T-1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然后再乘以</a:t>
            </a:r>
            <a:r>
              <a:rPr kumimoji="1" lang="en-US" altLang="zh-CN" sz="2000" dirty="0" err="1" smtClean="0"/>
              <a:t>i</a:t>
            </a:r>
            <a:r>
              <a:rPr kumimoji="1" lang="en-US" altLang="zh-CN" sz="2000" dirty="0" smtClean="0"/>
              <a:t>-&gt;o</a:t>
            </a:r>
            <a:r>
              <a:rPr kumimoji="1" lang="zh-CN" altLang="en-US" sz="2000" dirty="0" smtClean="0"/>
              <a:t>的发射概率就可得到 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baseline="-25000" dirty="0" smtClean="0"/>
          </a:p>
          <a:p>
            <a:endParaRPr kumimoji="1" lang="zh-CN" altLang="en-US" dirty="0"/>
          </a:p>
        </p:txBody>
      </p:sp>
      <p:cxnSp>
        <p:nvCxnSpPr>
          <p:cNvPr id="4" name="直线箭头连接符 3"/>
          <p:cNvCxnSpPr/>
          <p:nvPr/>
        </p:nvCxnSpPr>
        <p:spPr>
          <a:xfrm>
            <a:off x="10494916" y="1139956"/>
            <a:ext cx="570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10063841" y="1897285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smtClean="0"/>
              <a:t>O</a:t>
            </a:r>
            <a:r>
              <a:rPr kumimoji="1" lang="en-US" altLang="zh-CN" sz="1050" baseline="-25000" smtClean="0"/>
              <a:t>T-1</a:t>
            </a:r>
            <a:endParaRPr kumimoji="1" lang="zh-CN" altLang="en-US" sz="1050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10310946" y="1327294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9978933" y="795718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i</a:t>
            </a:r>
            <a:r>
              <a:rPr kumimoji="1" lang="en-US" altLang="zh-CN" sz="1400" baseline="-25000" dirty="0" smtClean="0"/>
              <a:t>T-1</a:t>
            </a:r>
            <a:endParaRPr kumimoji="1" lang="zh-CN" altLang="en-US" sz="1400" baseline="-25000" dirty="0"/>
          </a:p>
        </p:txBody>
      </p:sp>
      <p:sp>
        <p:nvSpPr>
          <p:cNvPr id="8" name="椭圆 7"/>
          <p:cNvSpPr/>
          <p:nvPr/>
        </p:nvSpPr>
        <p:spPr>
          <a:xfrm>
            <a:off x="11053354" y="811322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q_i</a:t>
            </a:r>
            <a:endParaRPr kumimoji="1"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11572418" y="-4453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q</a:t>
            </a:r>
            <a:r>
              <a:rPr kumimoji="1" lang="en-US" altLang="zh-CN" dirty="0" err="1" smtClean="0"/>
              <a:t>_i</a:t>
            </a:r>
            <a:endParaRPr kumimoji="1" lang="zh-CN" altLang="en-US" dirty="0"/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11391903" y="324802"/>
            <a:ext cx="434607" cy="47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1083832" y="1904133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O</a:t>
            </a:r>
            <a:r>
              <a:rPr kumimoji="1" lang="en-US" altLang="zh-CN" sz="1400" b="1" baseline="-25000" dirty="0" smtClean="0"/>
              <a:t>T</a:t>
            </a:r>
            <a:endParaRPr kumimoji="1" lang="zh-CN" altLang="en-US" sz="1400" b="1" baseline="-25000" dirty="0"/>
          </a:p>
        </p:txBody>
      </p:sp>
      <p:cxnSp>
        <p:nvCxnSpPr>
          <p:cNvPr id="14" name="直线箭头连接符 13"/>
          <p:cNvCxnSpPr/>
          <p:nvPr/>
        </p:nvCxnSpPr>
        <p:spPr>
          <a:xfrm>
            <a:off x="11348356" y="1363952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形状 14"/>
          <p:cNvSpPr/>
          <p:nvPr/>
        </p:nvSpPr>
        <p:spPr>
          <a:xfrm>
            <a:off x="10836365" y="171467"/>
            <a:ext cx="1381760" cy="1564667"/>
          </a:xfrm>
          <a:custGeom>
            <a:avLst/>
            <a:gdLst>
              <a:gd name="connsiteX0" fmla="*/ 50800 w 1381760"/>
              <a:gd name="connsiteY0" fmla="*/ 0 h 1564667"/>
              <a:gd name="connsiteX1" fmla="*/ 91440 w 1381760"/>
              <a:gd name="connsiteY1" fmla="*/ 71120 h 1564667"/>
              <a:gd name="connsiteX2" fmla="*/ 142240 w 1381760"/>
              <a:gd name="connsiteY2" fmla="*/ 132080 h 1564667"/>
              <a:gd name="connsiteX3" fmla="*/ 162560 w 1381760"/>
              <a:gd name="connsiteY3" fmla="*/ 193040 h 1564667"/>
              <a:gd name="connsiteX4" fmla="*/ 132080 w 1381760"/>
              <a:gd name="connsiteY4" fmla="*/ 436880 h 1564667"/>
              <a:gd name="connsiteX5" fmla="*/ 71120 w 1381760"/>
              <a:gd name="connsiteY5" fmla="*/ 538480 h 1564667"/>
              <a:gd name="connsiteX6" fmla="*/ 50800 w 1381760"/>
              <a:gd name="connsiteY6" fmla="*/ 599440 h 1564667"/>
              <a:gd name="connsiteX7" fmla="*/ 30480 w 1381760"/>
              <a:gd name="connsiteY7" fmla="*/ 629920 h 1564667"/>
              <a:gd name="connsiteX8" fmla="*/ 10160 w 1381760"/>
              <a:gd name="connsiteY8" fmla="*/ 690880 h 1564667"/>
              <a:gd name="connsiteX9" fmla="*/ 0 w 1381760"/>
              <a:gd name="connsiteY9" fmla="*/ 721360 h 1564667"/>
              <a:gd name="connsiteX10" fmla="*/ 10160 w 1381760"/>
              <a:gd name="connsiteY10" fmla="*/ 914400 h 1564667"/>
              <a:gd name="connsiteX11" fmla="*/ 20320 w 1381760"/>
              <a:gd name="connsiteY11" fmla="*/ 944880 h 1564667"/>
              <a:gd name="connsiteX12" fmla="*/ 50800 w 1381760"/>
              <a:gd name="connsiteY12" fmla="*/ 1066800 h 1564667"/>
              <a:gd name="connsiteX13" fmla="*/ 121920 w 1381760"/>
              <a:gd name="connsiteY13" fmla="*/ 1168400 h 1564667"/>
              <a:gd name="connsiteX14" fmla="*/ 182880 w 1381760"/>
              <a:gd name="connsiteY14" fmla="*/ 1229360 h 1564667"/>
              <a:gd name="connsiteX15" fmla="*/ 213360 w 1381760"/>
              <a:gd name="connsiteY15" fmla="*/ 1249680 h 1564667"/>
              <a:gd name="connsiteX16" fmla="*/ 294640 w 1381760"/>
              <a:gd name="connsiteY16" fmla="*/ 1290320 h 1564667"/>
              <a:gd name="connsiteX17" fmla="*/ 386080 w 1381760"/>
              <a:gd name="connsiteY17" fmla="*/ 1330960 h 1564667"/>
              <a:gd name="connsiteX18" fmla="*/ 436880 w 1381760"/>
              <a:gd name="connsiteY18" fmla="*/ 1351280 h 1564667"/>
              <a:gd name="connsiteX19" fmla="*/ 467360 w 1381760"/>
              <a:gd name="connsiteY19" fmla="*/ 1361440 h 1564667"/>
              <a:gd name="connsiteX20" fmla="*/ 508000 w 1381760"/>
              <a:gd name="connsiteY20" fmla="*/ 1371600 h 1564667"/>
              <a:gd name="connsiteX21" fmla="*/ 568960 w 1381760"/>
              <a:gd name="connsiteY21" fmla="*/ 1391920 h 1564667"/>
              <a:gd name="connsiteX22" fmla="*/ 751840 w 1381760"/>
              <a:gd name="connsiteY22" fmla="*/ 1381760 h 1564667"/>
              <a:gd name="connsiteX23" fmla="*/ 853440 w 1381760"/>
              <a:gd name="connsiteY23" fmla="*/ 1351280 h 1564667"/>
              <a:gd name="connsiteX24" fmla="*/ 914400 w 1381760"/>
              <a:gd name="connsiteY24" fmla="*/ 1320800 h 1564667"/>
              <a:gd name="connsiteX25" fmla="*/ 995680 w 1381760"/>
              <a:gd name="connsiteY25" fmla="*/ 1330960 h 1564667"/>
              <a:gd name="connsiteX26" fmla="*/ 1056640 w 1381760"/>
              <a:gd name="connsiteY26" fmla="*/ 1391920 h 1564667"/>
              <a:gd name="connsiteX27" fmla="*/ 1087120 w 1381760"/>
              <a:gd name="connsiteY27" fmla="*/ 1422400 h 1564667"/>
              <a:gd name="connsiteX28" fmla="*/ 1127760 w 1381760"/>
              <a:gd name="connsiteY28" fmla="*/ 1463040 h 1564667"/>
              <a:gd name="connsiteX29" fmla="*/ 1158240 w 1381760"/>
              <a:gd name="connsiteY29" fmla="*/ 1473200 h 1564667"/>
              <a:gd name="connsiteX30" fmla="*/ 1219200 w 1381760"/>
              <a:gd name="connsiteY30" fmla="*/ 1513840 h 1564667"/>
              <a:gd name="connsiteX31" fmla="*/ 1310640 w 1381760"/>
              <a:gd name="connsiteY31" fmla="*/ 1544320 h 1564667"/>
              <a:gd name="connsiteX32" fmla="*/ 1341120 w 1381760"/>
              <a:gd name="connsiteY32" fmla="*/ 1554480 h 1564667"/>
              <a:gd name="connsiteX33" fmla="*/ 1381760 w 1381760"/>
              <a:gd name="connsiteY33" fmla="*/ 1564640 h 1564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381760" h="1564667">
                <a:moveTo>
                  <a:pt x="50800" y="0"/>
                </a:moveTo>
                <a:cubicBezTo>
                  <a:pt x="63222" y="24843"/>
                  <a:pt x="73489" y="49579"/>
                  <a:pt x="91440" y="71120"/>
                </a:cubicBezTo>
                <a:cubicBezTo>
                  <a:pt x="114227" y="98464"/>
                  <a:pt x="127826" y="99647"/>
                  <a:pt x="142240" y="132080"/>
                </a:cubicBezTo>
                <a:cubicBezTo>
                  <a:pt x="150939" y="151653"/>
                  <a:pt x="162560" y="193040"/>
                  <a:pt x="162560" y="193040"/>
                </a:cubicBezTo>
                <a:cubicBezTo>
                  <a:pt x="161883" y="203879"/>
                  <a:pt x="159794" y="395309"/>
                  <a:pt x="132080" y="436880"/>
                </a:cubicBezTo>
                <a:cubicBezTo>
                  <a:pt x="108227" y="472660"/>
                  <a:pt x="86741" y="499428"/>
                  <a:pt x="71120" y="538480"/>
                </a:cubicBezTo>
                <a:cubicBezTo>
                  <a:pt x="63165" y="558367"/>
                  <a:pt x="62681" y="581618"/>
                  <a:pt x="50800" y="599440"/>
                </a:cubicBezTo>
                <a:cubicBezTo>
                  <a:pt x="44027" y="609600"/>
                  <a:pt x="35439" y="618762"/>
                  <a:pt x="30480" y="629920"/>
                </a:cubicBezTo>
                <a:cubicBezTo>
                  <a:pt x="21781" y="649493"/>
                  <a:pt x="16933" y="670560"/>
                  <a:pt x="10160" y="690880"/>
                </a:cubicBezTo>
                <a:lnTo>
                  <a:pt x="0" y="721360"/>
                </a:lnTo>
                <a:cubicBezTo>
                  <a:pt x="3387" y="785707"/>
                  <a:pt x="4326" y="850229"/>
                  <a:pt x="10160" y="914400"/>
                </a:cubicBezTo>
                <a:cubicBezTo>
                  <a:pt x="11130" y="925066"/>
                  <a:pt x="17997" y="934425"/>
                  <a:pt x="20320" y="944880"/>
                </a:cubicBezTo>
                <a:cubicBezTo>
                  <a:pt x="27938" y="979160"/>
                  <a:pt x="30270" y="1036005"/>
                  <a:pt x="50800" y="1066800"/>
                </a:cubicBezTo>
                <a:cubicBezTo>
                  <a:pt x="63638" y="1086057"/>
                  <a:pt x="102577" y="1146908"/>
                  <a:pt x="121920" y="1168400"/>
                </a:cubicBezTo>
                <a:cubicBezTo>
                  <a:pt x="141144" y="1189760"/>
                  <a:pt x="158970" y="1213420"/>
                  <a:pt x="182880" y="1229360"/>
                </a:cubicBezTo>
                <a:cubicBezTo>
                  <a:pt x="193040" y="1236133"/>
                  <a:pt x="203424" y="1242583"/>
                  <a:pt x="213360" y="1249680"/>
                </a:cubicBezTo>
                <a:cubicBezTo>
                  <a:pt x="269156" y="1289535"/>
                  <a:pt x="234286" y="1275231"/>
                  <a:pt x="294640" y="1290320"/>
                </a:cubicBezTo>
                <a:cubicBezTo>
                  <a:pt x="363783" y="1342177"/>
                  <a:pt x="303697" y="1306245"/>
                  <a:pt x="386080" y="1330960"/>
                </a:cubicBezTo>
                <a:cubicBezTo>
                  <a:pt x="403549" y="1336201"/>
                  <a:pt x="419803" y="1344876"/>
                  <a:pt x="436880" y="1351280"/>
                </a:cubicBezTo>
                <a:cubicBezTo>
                  <a:pt x="446908" y="1355040"/>
                  <a:pt x="457062" y="1358498"/>
                  <a:pt x="467360" y="1361440"/>
                </a:cubicBezTo>
                <a:cubicBezTo>
                  <a:pt x="480786" y="1365276"/>
                  <a:pt x="494625" y="1367588"/>
                  <a:pt x="508000" y="1371600"/>
                </a:cubicBezTo>
                <a:cubicBezTo>
                  <a:pt x="528516" y="1377755"/>
                  <a:pt x="568960" y="1391920"/>
                  <a:pt x="568960" y="1391920"/>
                </a:cubicBezTo>
                <a:cubicBezTo>
                  <a:pt x="629920" y="1388533"/>
                  <a:pt x="691037" y="1387288"/>
                  <a:pt x="751840" y="1381760"/>
                </a:cubicBezTo>
                <a:cubicBezTo>
                  <a:pt x="768281" y="1380265"/>
                  <a:pt x="848228" y="1354755"/>
                  <a:pt x="853440" y="1351280"/>
                </a:cubicBezTo>
                <a:cubicBezTo>
                  <a:pt x="892831" y="1325019"/>
                  <a:pt x="872336" y="1334821"/>
                  <a:pt x="914400" y="1320800"/>
                </a:cubicBezTo>
                <a:cubicBezTo>
                  <a:pt x="941493" y="1324187"/>
                  <a:pt x="971258" y="1318749"/>
                  <a:pt x="995680" y="1330960"/>
                </a:cubicBezTo>
                <a:cubicBezTo>
                  <a:pt x="1021383" y="1343811"/>
                  <a:pt x="1036320" y="1371600"/>
                  <a:pt x="1056640" y="1391920"/>
                </a:cubicBezTo>
                <a:lnTo>
                  <a:pt x="1087120" y="1422400"/>
                </a:lnTo>
                <a:cubicBezTo>
                  <a:pt x="1100667" y="1435947"/>
                  <a:pt x="1109585" y="1456982"/>
                  <a:pt x="1127760" y="1463040"/>
                </a:cubicBezTo>
                <a:cubicBezTo>
                  <a:pt x="1137920" y="1466427"/>
                  <a:pt x="1148878" y="1467999"/>
                  <a:pt x="1158240" y="1473200"/>
                </a:cubicBezTo>
                <a:cubicBezTo>
                  <a:pt x="1179588" y="1485060"/>
                  <a:pt x="1196032" y="1506117"/>
                  <a:pt x="1219200" y="1513840"/>
                </a:cubicBezTo>
                <a:lnTo>
                  <a:pt x="1310640" y="1544320"/>
                </a:lnTo>
                <a:lnTo>
                  <a:pt x="1341120" y="1554480"/>
                </a:lnTo>
                <a:cubicBezTo>
                  <a:pt x="1374813" y="1565711"/>
                  <a:pt x="1360890" y="1564640"/>
                  <a:pt x="1381760" y="156464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10389589" y="3403657"/>
            <a:ext cx="570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9958514" y="4160986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/>
              <a:t>O</a:t>
            </a:r>
            <a:r>
              <a:rPr kumimoji="1" lang="en-US" altLang="zh-CN" sz="1050" baseline="-25000" dirty="0" smtClean="0"/>
              <a:t>T-1</a:t>
            </a:r>
            <a:endParaRPr kumimoji="1" lang="zh-CN" altLang="en-US" sz="1050" baseline="-25000" dirty="0"/>
          </a:p>
        </p:txBody>
      </p:sp>
      <p:cxnSp>
        <p:nvCxnSpPr>
          <p:cNvPr id="19" name="直线箭头连接符 18"/>
          <p:cNvCxnSpPr/>
          <p:nvPr/>
        </p:nvCxnSpPr>
        <p:spPr>
          <a:xfrm>
            <a:off x="10205619" y="3590995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9873606" y="3059419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i</a:t>
            </a:r>
            <a:r>
              <a:rPr kumimoji="1" lang="en-US" altLang="zh-CN" sz="1400" baseline="-25000" dirty="0" smtClean="0"/>
              <a:t>T-1</a:t>
            </a:r>
            <a:endParaRPr kumimoji="1" lang="zh-CN" altLang="en-US" sz="1400" baseline="-25000" dirty="0"/>
          </a:p>
        </p:txBody>
      </p:sp>
      <p:sp>
        <p:nvSpPr>
          <p:cNvPr id="21" name="椭圆 20"/>
          <p:cNvSpPr/>
          <p:nvPr/>
        </p:nvSpPr>
        <p:spPr>
          <a:xfrm>
            <a:off x="10948027" y="3075023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i</a:t>
            </a:r>
            <a:r>
              <a:rPr kumimoji="1" lang="en-US" altLang="zh-CN" sz="1400" baseline="-25000" dirty="0" err="1" smtClean="0"/>
              <a:t>T</a:t>
            </a:r>
            <a:endParaRPr kumimoji="1" lang="zh-CN" altLang="en-US" sz="1400" baseline="-25000" dirty="0"/>
          </a:p>
        </p:txBody>
      </p:sp>
      <p:sp>
        <p:nvSpPr>
          <p:cNvPr id="22" name="文本框 21"/>
          <p:cNvSpPr txBox="1"/>
          <p:nvPr/>
        </p:nvSpPr>
        <p:spPr>
          <a:xfrm>
            <a:off x="10651931" y="2197807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q</a:t>
            </a:r>
            <a:r>
              <a:rPr kumimoji="1" lang="en-US" altLang="zh-CN" dirty="0" err="1" smtClean="0"/>
              <a:t>_i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10342101" y="2588503"/>
            <a:ext cx="434607" cy="47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0978505" y="4167834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O</a:t>
            </a:r>
            <a:r>
              <a:rPr kumimoji="1" lang="en-US" altLang="zh-CN" sz="1400" baseline="-25000" dirty="0" smtClean="0"/>
              <a:t>T</a:t>
            </a:r>
            <a:endParaRPr kumimoji="1" lang="zh-CN" altLang="en-US" sz="1400" baseline="-25000" dirty="0"/>
          </a:p>
        </p:txBody>
      </p:sp>
      <p:cxnSp>
        <p:nvCxnSpPr>
          <p:cNvPr id="27" name="直线箭头连接符 26"/>
          <p:cNvCxnSpPr/>
          <p:nvPr/>
        </p:nvCxnSpPr>
        <p:spPr>
          <a:xfrm>
            <a:off x="11243029" y="3627653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形状 29"/>
          <p:cNvSpPr/>
          <p:nvPr/>
        </p:nvSpPr>
        <p:spPr>
          <a:xfrm>
            <a:off x="9590976" y="2721765"/>
            <a:ext cx="2235534" cy="2346960"/>
          </a:xfrm>
          <a:custGeom>
            <a:avLst/>
            <a:gdLst>
              <a:gd name="connsiteX0" fmla="*/ 81604 w 2235534"/>
              <a:gd name="connsiteY0" fmla="*/ 325120 h 2346960"/>
              <a:gd name="connsiteX1" fmla="*/ 40964 w 2235534"/>
              <a:gd name="connsiteY1" fmla="*/ 406400 h 2346960"/>
              <a:gd name="connsiteX2" fmla="*/ 20644 w 2235534"/>
              <a:gd name="connsiteY2" fmla="*/ 447040 h 2346960"/>
              <a:gd name="connsiteX3" fmla="*/ 10484 w 2235534"/>
              <a:gd name="connsiteY3" fmla="*/ 477520 h 2346960"/>
              <a:gd name="connsiteX4" fmla="*/ 324 w 2235534"/>
              <a:gd name="connsiteY4" fmla="*/ 548640 h 2346960"/>
              <a:gd name="connsiteX5" fmla="*/ 30804 w 2235534"/>
              <a:gd name="connsiteY5" fmla="*/ 873760 h 2346960"/>
              <a:gd name="connsiteX6" fmla="*/ 51124 w 2235534"/>
              <a:gd name="connsiteY6" fmla="*/ 914400 h 2346960"/>
              <a:gd name="connsiteX7" fmla="*/ 91764 w 2235534"/>
              <a:gd name="connsiteY7" fmla="*/ 1005840 h 2346960"/>
              <a:gd name="connsiteX8" fmla="*/ 122244 w 2235534"/>
              <a:gd name="connsiteY8" fmla="*/ 1036320 h 2346960"/>
              <a:gd name="connsiteX9" fmla="*/ 193364 w 2235534"/>
              <a:gd name="connsiteY9" fmla="*/ 1117600 h 2346960"/>
              <a:gd name="connsiteX10" fmla="*/ 254324 w 2235534"/>
              <a:gd name="connsiteY10" fmla="*/ 1168400 h 2346960"/>
              <a:gd name="connsiteX11" fmla="*/ 315284 w 2235534"/>
              <a:gd name="connsiteY11" fmla="*/ 1188720 h 2346960"/>
              <a:gd name="connsiteX12" fmla="*/ 345764 w 2235534"/>
              <a:gd name="connsiteY12" fmla="*/ 1198880 h 2346960"/>
              <a:gd name="connsiteX13" fmla="*/ 508324 w 2235534"/>
              <a:gd name="connsiteY13" fmla="*/ 1188720 h 2346960"/>
              <a:gd name="connsiteX14" fmla="*/ 589604 w 2235534"/>
              <a:gd name="connsiteY14" fmla="*/ 1168400 h 2346960"/>
              <a:gd name="connsiteX15" fmla="*/ 620084 w 2235534"/>
              <a:gd name="connsiteY15" fmla="*/ 1148080 h 2346960"/>
              <a:gd name="connsiteX16" fmla="*/ 681044 w 2235534"/>
              <a:gd name="connsiteY16" fmla="*/ 1127760 h 2346960"/>
              <a:gd name="connsiteX17" fmla="*/ 711524 w 2235534"/>
              <a:gd name="connsiteY17" fmla="*/ 1117600 h 2346960"/>
              <a:gd name="connsiteX18" fmla="*/ 742004 w 2235534"/>
              <a:gd name="connsiteY18" fmla="*/ 1107440 h 2346960"/>
              <a:gd name="connsiteX19" fmla="*/ 772484 w 2235534"/>
              <a:gd name="connsiteY19" fmla="*/ 1097280 h 2346960"/>
              <a:gd name="connsiteX20" fmla="*/ 985844 w 2235534"/>
              <a:gd name="connsiteY20" fmla="*/ 1107440 h 2346960"/>
              <a:gd name="connsiteX21" fmla="*/ 1026484 w 2235534"/>
              <a:gd name="connsiteY21" fmla="*/ 1117600 h 2346960"/>
              <a:gd name="connsiteX22" fmla="*/ 1077284 w 2235534"/>
              <a:gd name="connsiteY22" fmla="*/ 1188720 h 2346960"/>
              <a:gd name="connsiteX23" fmla="*/ 1097604 w 2235534"/>
              <a:gd name="connsiteY23" fmla="*/ 1219200 h 2346960"/>
              <a:gd name="connsiteX24" fmla="*/ 1107764 w 2235534"/>
              <a:gd name="connsiteY24" fmla="*/ 1249680 h 2346960"/>
              <a:gd name="connsiteX25" fmla="*/ 1128084 w 2235534"/>
              <a:gd name="connsiteY25" fmla="*/ 1290320 h 2346960"/>
              <a:gd name="connsiteX26" fmla="*/ 1158564 w 2235534"/>
              <a:gd name="connsiteY26" fmla="*/ 1432560 h 2346960"/>
              <a:gd name="connsiteX27" fmla="*/ 1148404 w 2235534"/>
              <a:gd name="connsiteY27" fmla="*/ 1849120 h 2346960"/>
              <a:gd name="connsiteX28" fmla="*/ 1168724 w 2235534"/>
              <a:gd name="connsiteY28" fmla="*/ 2072640 h 2346960"/>
              <a:gd name="connsiteX29" fmla="*/ 1178884 w 2235534"/>
              <a:gd name="connsiteY29" fmla="*/ 2123440 h 2346960"/>
              <a:gd name="connsiteX30" fmla="*/ 1199204 w 2235534"/>
              <a:gd name="connsiteY30" fmla="*/ 2153920 h 2346960"/>
              <a:gd name="connsiteX31" fmla="*/ 1219524 w 2235534"/>
              <a:gd name="connsiteY31" fmla="*/ 2194560 h 2346960"/>
              <a:gd name="connsiteX32" fmla="*/ 1290644 w 2235534"/>
              <a:gd name="connsiteY32" fmla="*/ 2255520 h 2346960"/>
              <a:gd name="connsiteX33" fmla="*/ 1331284 w 2235534"/>
              <a:gd name="connsiteY33" fmla="*/ 2275840 h 2346960"/>
              <a:gd name="connsiteX34" fmla="*/ 1402404 w 2235534"/>
              <a:gd name="connsiteY34" fmla="*/ 2306320 h 2346960"/>
              <a:gd name="connsiteX35" fmla="*/ 1432884 w 2235534"/>
              <a:gd name="connsiteY35" fmla="*/ 2326640 h 2346960"/>
              <a:gd name="connsiteX36" fmla="*/ 1514164 w 2235534"/>
              <a:gd name="connsiteY36" fmla="*/ 2336800 h 2346960"/>
              <a:gd name="connsiteX37" fmla="*/ 1585284 w 2235534"/>
              <a:gd name="connsiteY37" fmla="*/ 2346960 h 2346960"/>
              <a:gd name="connsiteX38" fmla="*/ 1676724 w 2235534"/>
              <a:gd name="connsiteY38" fmla="*/ 2336800 h 2346960"/>
              <a:gd name="connsiteX39" fmla="*/ 1747844 w 2235534"/>
              <a:gd name="connsiteY39" fmla="*/ 2316480 h 2346960"/>
              <a:gd name="connsiteX40" fmla="*/ 1788484 w 2235534"/>
              <a:gd name="connsiteY40" fmla="*/ 2306320 h 2346960"/>
              <a:gd name="connsiteX41" fmla="*/ 1900244 w 2235534"/>
              <a:gd name="connsiteY41" fmla="*/ 2255520 h 2346960"/>
              <a:gd name="connsiteX42" fmla="*/ 2012004 w 2235534"/>
              <a:gd name="connsiteY42" fmla="*/ 2153920 h 2346960"/>
              <a:gd name="connsiteX43" fmla="*/ 2083124 w 2235534"/>
              <a:gd name="connsiteY43" fmla="*/ 2052320 h 2346960"/>
              <a:gd name="connsiteX44" fmla="*/ 2113604 w 2235534"/>
              <a:gd name="connsiteY44" fmla="*/ 2021840 h 2346960"/>
              <a:gd name="connsiteX45" fmla="*/ 2133924 w 2235534"/>
              <a:gd name="connsiteY45" fmla="*/ 1991360 h 2346960"/>
              <a:gd name="connsiteX46" fmla="*/ 2164404 w 2235534"/>
              <a:gd name="connsiteY46" fmla="*/ 1950720 h 2346960"/>
              <a:gd name="connsiteX47" fmla="*/ 2174564 w 2235534"/>
              <a:gd name="connsiteY47" fmla="*/ 1910080 h 2346960"/>
              <a:gd name="connsiteX48" fmla="*/ 2205044 w 2235534"/>
              <a:gd name="connsiteY48" fmla="*/ 1828800 h 2346960"/>
              <a:gd name="connsiteX49" fmla="*/ 2225364 w 2235534"/>
              <a:gd name="connsiteY49" fmla="*/ 1747520 h 2346960"/>
              <a:gd name="connsiteX50" fmla="*/ 2235524 w 2235534"/>
              <a:gd name="connsiteY50" fmla="*/ 1666240 h 2346960"/>
              <a:gd name="connsiteX51" fmla="*/ 2215204 w 2235534"/>
              <a:gd name="connsiteY51" fmla="*/ 894080 h 2346960"/>
              <a:gd name="connsiteX52" fmla="*/ 2205044 w 2235534"/>
              <a:gd name="connsiteY52" fmla="*/ 751840 h 2346960"/>
              <a:gd name="connsiteX53" fmla="*/ 2194884 w 2235534"/>
              <a:gd name="connsiteY53" fmla="*/ 721360 h 2346960"/>
              <a:gd name="connsiteX54" fmla="*/ 2174564 w 2235534"/>
              <a:gd name="connsiteY54" fmla="*/ 650240 h 2346960"/>
              <a:gd name="connsiteX55" fmla="*/ 2133924 w 2235534"/>
              <a:gd name="connsiteY55" fmla="*/ 528320 h 2346960"/>
              <a:gd name="connsiteX56" fmla="*/ 2093284 w 2235534"/>
              <a:gd name="connsiteY56" fmla="*/ 436880 h 2346960"/>
              <a:gd name="connsiteX57" fmla="*/ 2072964 w 2235534"/>
              <a:gd name="connsiteY57" fmla="*/ 396240 h 2346960"/>
              <a:gd name="connsiteX58" fmla="*/ 2042484 w 2235534"/>
              <a:gd name="connsiteY58" fmla="*/ 375920 h 2346960"/>
              <a:gd name="connsiteX59" fmla="*/ 1991684 w 2235534"/>
              <a:gd name="connsiteY59" fmla="*/ 314960 h 2346960"/>
              <a:gd name="connsiteX60" fmla="*/ 1930724 w 2235534"/>
              <a:gd name="connsiteY60" fmla="*/ 243840 h 2346960"/>
              <a:gd name="connsiteX61" fmla="*/ 1869764 w 2235534"/>
              <a:gd name="connsiteY61" fmla="*/ 203200 h 2346960"/>
              <a:gd name="connsiteX62" fmla="*/ 1788484 w 2235534"/>
              <a:gd name="connsiteY62" fmla="*/ 142240 h 2346960"/>
              <a:gd name="connsiteX63" fmla="*/ 1737684 w 2235534"/>
              <a:gd name="connsiteY63" fmla="*/ 121920 h 2346960"/>
              <a:gd name="connsiteX64" fmla="*/ 1707204 w 2235534"/>
              <a:gd name="connsiteY64" fmla="*/ 111760 h 2346960"/>
              <a:gd name="connsiteX65" fmla="*/ 1595444 w 2235534"/>
              <a:gd name="connsiteY65" fmla="*/ 71120 h 2346960"/>
              <a:gd name="connsiteX66" fmla="*/ 1534484 w 2235534"/>
              <a:gd name="connsiteY66" fmla="*/ 50800 h 2346960"/>
              <a:gd name="connsiteX67" fmla="*/ 1483684 w 2235534"/>
              <a:gd name="connsiteY67" fmla="*/ 40640 h 2346960"/>
              <a:gd name="connsiteX68" fmla="*/ 1422724 w 2235534"/>
              <a:gd name="connsiteY68" fmla="*/ 30480 h 2346960"/>
              <a:gd name="connsiteX69" fmla="*/ 1392244 w 2235534"/>
              <a:gd name="connsiteY69" fmla="*/ 20320 h 2346960"/>
              <a:gd name="connsiteX70" fmla="*/ 1209364 w 2235534"/>
              <a:gd name="connsiteY70" fmla="*/ 0 h 2346960"/>
              <a:gd name="connsiteX71" fmla="*/ 731844 w 2235534"/>
              <a:gd name="connsiteY71" fmla="*/ 10160 h 2346960"/>
              <a:gd name="connsiteX72" fmla="*/ 660724 w 2235534"/>
              <a:gd name="connsiteY72" fmla="*/ 20320 h 2346960"/>
              <a:gd name="connsiteX73" fmla="*/ 579444 w 2235534"/>
              <a:gd name="connsiteY73" fmla="*/ 30480 h 2346960"/>
              <a:gd name="connsiteX74" fmla="*/ 518484 w 2235534"/>
              <a:gd name="connsiteY74" fmla="*/ 50800 h 2346960"/>
              <a:gd name="connsiteX75" fmla="*/ 477844 w 2235534"/>
              <a:gd name="connsiteY75" fmla="*/ 60960 h 2346960"/>
              <a:gd name="connsiteX76" fmla="*/ 396564 w 2235534"/>
              <a:gd name="connsiteY76" fmla="*/ 101600 h 2346960"/>
              <a:gd name="connsiteX77" fmla="*/ 355924 w 2235534"/>
              <a:gd name="connsiteY77" fmla="*/ 121920 h 2346960"/>
              <a:gd name="connsiteX78" fmla="*/ 325444 w 2235534"/>
              <a:gd name="connsiteY78" fmla="*/ 132080 h 2346960"/>
              <a:gd name="connsiteX79" fmla="*/ 264484 w 2235534"/>
              <a:gd name="connsiteY79" fmla="*/ 172720 h 2346960"/>
              <a:gd name="connsiteX80" fmla="*/ 234004 w 2235534"/>
              <a:gd name="connsiteY80" fmla="*/ 182880 h 2346960"/>
              <a:gd name="connsiteX81" fmla="*/ 132404 w 2235534"/>
              <a:gd name="connsiteY81" fmla="*/ 233680 h 2346960"/>
              <a:gd name="connsiteX82" fmla="*/ 101924 w 2235534"/>
              <a:gd name="connsiteY82" fmla="*/ 264160 h 2346960"/>
              <a:gd name="connsiteX83" fmla="*/ 81604 w 2235534"/>
              <a:gd name="connsiteY83" fmla="*/ 325120 h 2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2235534" h="2346960">
                <a:moveTo>
                  <a:pt x="81604" y="325120"/>
                </a:moveTo>
                <a:cubicBezTo>
                  <a:pt x="71444" y="348827"/>
                  <a:pt x="69498" y="330310"/>
                  <a:pt x="40964" y="406400"/>
                </a:cubicBezTo>
                <a:cubicBezTo>
                  <a:pt x="35646" y="420581"/>
                  <a:pt x="26610" y="433119"/>
                  <a:pt x="20644" y="447040"/>
                </a:cubicBezTo>
                <a:cubicBezTo>
                  <a:pt x="16425" y="456884"/>
                  <a:pt x="13871" y="467360"/>
                  <a:pt x="10484" y="477520"/>
                </a:cubicBezTo>
                <a:cubicBezTo>
                  <a:pt x="7097" y="501227"/>
                  <a:pt x="324" y="524693"/>
                  <a:pt x="324" y="548640"/>
                </a:cubicBezTo>
                <a:cubicBezTo>
                  <a:pt x="324" y="669750"/>
                  <a:pt x="-5359" y="765270"/>
                  <a:pt x="30804" y="873760"/>
                </a:cubicBezTo>
                <a:cubicBezTo>
                  <a:pt x="35593" y="888128"/>
                  <a:pt x="44973" y="900560"/>
                  <a:pt x="51124" y="914400"/>
                </a:cubicBezTo>
                <a:cubicBezTo>
                  <a:pt x="60495" y="935485"/>
                  <a:pt x="77052" y="985243"/>
                  <a:pt x="91764" y="1005840"/>
                </a:cubicBezTo>
                <a:cubicBezTo>
                  <a:pt x="100115" y="1017532"/>
                  <a:pt x="113423" y="1024978"/>
                  <a:pt x="122244" y="1036320"/>
                </a:cubicBezTo>
                <a:cubicBezTo>
                  <a:pt x="229548" y="1174282"/>
                  <a:pt x="112619" y="1050312"/>
                  <a:pt x="193364" y="1117600"/>
                </a:cubicBezTo>
                <a:cubicBezTo>
                  <a:pt x="220708" y="1140387"/>
                  <a:pt x="221891" y="1153986"/>
                  <a:pt x="254324" y="1168400"/>
                </a:cubicBezTo>
                <a:cubicBezTo>
                  <a:pt x="273897" y="1177099"/>
                  <a:pt x="294964" y="1181947"/>
                  <a:pt x="315284" y="1188720"/>
                </a:cubicBezTo>
                <a:lnTo>
                  <a:pt x="345764" y="1198880"/>
                </a:lnTo>
                <a:cubicBezTo>
                  <a:pt x="399951" y="1195493"/>
                  <a:pt x="454451" y="1195454"/>
                  <a:pt x="508324" y="1188720"/>
                </a:cubicBezTo>
                <a:cubicBezTo>
                  <a:pt x="536036" y="1185256"/>
                  <a:pt x="589604" y="1168400"/>
                  <a:pt x="589604" y="1168400"/>
                </a:cubicBezTo>
                <a:cubicBezTo>
                  <a:pt x="599764" y="1161627"/>
                  <a:pt x="608926" y="1153039"/>
                  <a:pt x="620084" y="1148080"/>
                </a:cubicBezTo>
                <a:cubicBezTo>
                  <a:pt x="639657" y="1139381"/>
                  <a:pt x="660724" y="1134533"/>
                  <a:pt x="681044" y="1127760"/>
                </a:cubicBezTo>
                <a:lnTo>
                  <a:pt x="711524" y="1117600"/>
                </a:lnTo>
                <a:lnTo>
                  <a:pt x="742004" y="1107440"/>
                </a:lnTo>
                <a:lnTo>
                  <a:pt x="772484" y="1097280"/>
                </a:lnTo>
                <a:cubicBezTo>
                  <a:pt x="843604" y="1100667"/>
                  <a:pt x="914870" y="1101762"/>
                  <a:pt x="985844" y="1107440"/>
                </a:cubicBezTo>
                <a:cubicBezTo>
                  <a:pt x="999763" y="1108554"/>
                  <a:pt x="1014360" y="1110672"/>
                  <a:pt x="1026484" y="1117600"/>
                </a:cubicBezTo>
                <a:cubicBezTo>
                  <a:pt x="1058078" y="1135654"/>
                  <a:pt x="1060653" y="1159616"/>
                  <a:pt x="1077284" y="1188720"/>
                </a:cubicBezTo>
                <a:cubicBezTo>
                  <a:pt x="1083342" y="1199322"/>
                  <a:pt x="1092143" y="1208278"/>
                  <a:pt x="1097604" y="1219200"/>
                </a:cubicBezTo>
                <a:cubicBezTo>
                  <a:pt x="1102393" y="1228779"/>
                  <a:pt x="1103545" y="1239836"/>
                  <a:pt x="1107764" y="1249680"/>
                </a:cubicBezTo>
                <a:cubicBezTo>
                  <a:pt x="1113730" y="1263601"/>
                  <a:pt x="1121311" y="1276773"/>
                  <a:pt x="1128084" y="1290320"/>
                </a:cubicBezTo>
                <a:cubicBezTo>
                  <a:pt x="1151142" y="1405612"/>
                  <a:pt x="1140027" y="1358414"/>
                  <a:pt x="1158564" y="1432560"/>
                </a:cubicBezTo>
                <a:cubicBezTo>
                  <a:pt x="1155177" y="1571413"/>
                  <a:pt x="1148404" y="1710225"/>
                  <a:pt x="1148404" y="1849120"/>
                </a:cubicBezTo>
                <a:cubicBezTo>
                  <a:pt x="1148404" y="2051321"/>
                  <a:pt x="1146257" y="1971539"/>
                  <a:pt x="1168724" y="2072640"/>
                </a:cubicBezTo>
                <a:cubicBezTo>
                  <a:pt x="1172470" y="2089497"/>
                  <a:pt x="1172821" y="2107271"/>
                  <a:pt x="1178884" y="2123440"/>
                </a:cubicBezTo>
                <a:cubicBezTo>
                  <a:pt x="1183171" y="2134873"/>
                  <a:pt x="1193146" y="2143318"/>
                  <a:pt x="1199204" y="2153920"/>
                </a:cubicBezTo>
                <a:cubicBezTo>
                  <a:pt x="1206718" y="2167070"/>
                  <a:pt x="1210721" y="2182235"/>
                  <a:pt x="1219524" y="2194560"/>
                </a:cubicBezTo>
                <a:cubicBezTo>
                  <a:pt x="1232931" y="2213330"/>
                  <a:pt x="1272741" y="2244331"/>
                  <a:pt x="1290644" y="2255520"/>
                </a:cubicBezTo>
                <a:cubicBezTo>
                  <a:pt x="1303487" y="2263547"/>
                  <a:pt x="1318134" y="2268326"/>
                  <a:pt x="1331284" y="2275840"/>
                </a:cubicBezTo>
                <a:cubicBezTo>
                  <a:pt x="1385856" y="2307024"/>
                  <a:pt x="1335654" y="2289632"/>
                  <a:pt x="1402404" y="2306320"/>
                </a:cubicBezTo>
                <a:cubicBezTo>
                  <a:pt x="1412564" y="2313093"/>
                  <a:pt x="1421103" y="2323427"/>
                  <a:pt x="1432884" y="2326640"/>
                </a:cubicBezTo>
                <a:cubicBezTo>
                  <a:pt x="1459226" y="2333824"/>
                  <a:pt x="1487099" y="2333191"/>
                  <a:pt x="1514164" y="2336800"/>
                </a:cubicBezTo>
                <a:lnTo>
                  <a:pt x="1585284" y="2346960"/>
                </a:lnTo>
                <a:cubicBezTo>
                  <a:pt x="1615764" y="2343573"/>
                  <a:pt x="1646413" y="2341463"/>
                  <a:pt x="1676724" y="2336800"/>
                </a:cubicBezTo>
                <a:cubicBezTo>
                  <a:pt x="1711133" y="2331506"/>
                  <a:pt x="1716865" y="2325331"/>
                  <a:pt x="1747844" y="2316480"/>
                </a:cubicBezTo>
                <a:cubicBezTo>
                  <a:pt x="1761270" y="2312644"/>
                  <a:pt x="1775595" y="2311691"/>
                  <a:pt x="1788484" y="2306320"/>
                </a:cubicBezTo>
                <a:cubicBezTo>
                  <a:pt x="1970202" y="2230604"/>
                  <a:pt x="1808904" y="2285967"/>
                  <a:pt x="1900244" y="2255520"/>
                </a:cubicBezTo>
                <a:cubicBezTo>
                  <a:pt x="1939726" y="2225909"/>
                  <a:pt x="1984306" y="2195467"/>
                  <a:pt x="2012004" y="2153920"/>
                </a:cubicBezTo>
                <a:cubicBezTo>
                  <a:pt x="2029491" y="2127689"/>
                  <a:pt x="2060558" y="2078648"/>
                  <a:pt x="2083124" y="2052320"/>
                </a:cubicBezTo>
                <a:cubicBezTo>
                  <a:pt x="2092475" y="2041411"/>
                  <a:pt x="2104406" y="2032878"/>
                  <a:pt x="2113604" y="2021840"/>
                </a:cubicBezTo>
                <a:cubicBezTo>
                  <a:pt x="2121421" y="2012459"/>
                  <a:pt x="2126827" y="2001296"/>
                  <a:pt x="2133924" y="1991360"/>
                </a:cubicBezTo>
                <a:cubicBezTo>
                  <a:pt x="2143766" y="1977581"/>
                  <a:pt x="2154244" y="1964267"/>
                  <a:pt x="2164404" y="1950720"/>
                </a:cubicBezTo>
                <a:cubicBezTo>
                  <a:pt x="2167791" y="1937173"/>
                  <a:pt x="2170148" y="1923327"/>
                  <a:pt x="2174564" y="1910080"/>
                </a:cubicBezTo>
                <a:cubicBezTo>
                  <a:pt x="2183887" y="1882111"/>
                  <a:pt x="2197910" y="1857336"/>
                  <a:pt x="2205044" y="1828800"/>
                </a:cubicBezTo>
                <a:lnTo>
                  <a:pt x="2225364" y="1747520"/>
                </a:lnTo>
                <a:cubicBezTo>
                  <a:pt x="2228751" y="1720427"/>
                  <a:pt x="2235849" y="1693542"/>
                  <a:pt x="2235524" y="1666240"/>
                </a:cubicBezTo>
                <a:cubicBezTo>
                  <a:pt x="2232459" y="1408782"/>
                  <a:pt x="2223782" y="1151413"/>
                  <a:pt x="2215204" y="894080"/>
                </a:cubicBezTo>
                <a:cubicBezTo>
                  <a:pt x="2213620" y="846572"/>
                  <a:pt x="2210598" y="799049"/>
                  <a:pt x="2205044" y="751840"/>
                </a:cubicBezTo>
                <a:cubicBezTo>
                  <a:pt x="2203793" y="741204"/>
                  <a:pt x="2197961" y="731618"/>
                  <a:pt x="2194884" y="721360"/>
                </a:cubicBezTo>
                <a:cubicBezTo>
                  <a:pt x="2187799" y="697745"/>
                  <a:pt x="2180917" y="674063"/>
                  <a:pt x="2174564" y="650240"/>
                </a:cubicBezTo>
                <a:cubicBezTo>
                  <a:pt x="2121573" y="451524"/>
                  <a:pt x="2182460" y="649659"/>
                  <a:pt x="2133924" y="528320"/>
                </a:cubicBezTo>
                <a:cubicBezTo>
                  <a:pt x="2074793" y="380494"/>
                  <a:pt x="2145409" y="528099"/>
                  <a:pt x="2093284" y="436880"/>
                </a:cubicBezTo>
                <a:cubicBezTo>
                  <a:pt x="2085770" y="423730"/>
                  <a:pt x="2082660" y="407875"/>
                  <a:pt x="2072964" y="396240"/>
                </a:cubicBezTo>
                <a:cubicBezTo>
                  <a:pt x="2065147" y="386859"/>
                  <a:pt x="2052644" y="382693"/>
                  <a:pt x="2042484" y="375920"/>
                </a:cubicBezTo>
                <a:cubicBezTo>
                  <a:pt x="1997573" y="308554"/>
                  <a:pt x="2050356" y="383410"/>
                  <a:pt x="1991684" y="314960"/>
                </a:cubicBezTo>
                <a:cubicBezTo>
                  <a:pt x="1964415" y="283146"/>
                  <a:pt x="1963138" y="269051"/>
                  <a:pt x="1930724" y="243840"/>
                </a:cubicBezTo>
                <a:cubicBezTo>
                  <a:pt x="1911447" y="228847"/>
                  <a:pt x="1889301" y="217853"/>
                  <a:pt x="1869764" y="203200"/>
                </a:cubicBezTo>
                <a:cubicBezTo>
                  <a:pt x="1842671" y="182880"/>
                  <a:pt x="1819928" y="154818"/>
                  <a:pt x="1788484" y="142240"/>
                </a:cubicBezTo>
                <a:cubicBezTo>
                  <a:pt x="1771551" y="135467"/>
                  <a:pt x="1754761" y="128324"/>
                  <a:pt x="1737684" y="121920"/>
                </a:cubicBezTo>
                <a:cubicBezTo>
                  <a:pt x="1727656" y="118160"/>
                  <a:pt x="1717232" y="115520"/>
                  <a:pt x="1707204" y="111760"/>
                </a:cubicBezTo>
                <a:cubicBezTo>
                  <a:pt x="1594104" y="69348"/>
                  <a:pt x="1723517" y="113811"/>
                  <a:pt x="1595444" y="71120"/>
                </a:cubicBezTo>
                <a:cubicBezTo>
                  <a:pt x="1575124" y="64347"/>
                  <a:pt x="1555487" y="55001"/>
                  <a:pt x="1534484" y="50800"/>
                </a:cubicBezTo>
                <a:lnTo>
                  <a:pt x="1483684" y="40640"/>
                </a:lnTo>
                <a:cubicBezTo>
                  <a:pt x="1463416" y="36955"/>
                  <a:pt x="1442834" y="34949"/>
                  <a:pt x="1422724" y="30480"/>
                </a:cubicBezTo>
                <a:cubicBezTo>
                  <a:pt x="1412269" y="28157"/>
                  <a:pt x="1402746" y="22420"/>
                  <a:pt x="1392244" y="20320"/>
                </a:cubicBezTo>
                <a:cubicBezTo>
                  <a:pt x="1340744" y="10020"/>
                  <a:pt x="1256482" y="4283"/>
                  <a:pt x="1209364" y="0"/>
                </a:cubicBezTo>
                <a:lnTo>
                  <a:pt x="731844" y="10160"/>
                </a:lnTo>
                <a:cubicBezTo>
                  <a:pt x="707913" y="11046"/>
                  <a:pt x="684461" y="17155"/>
                  <a:pt x="660724" y="20320"/>
                </a:cubicBezTo>
                <a:lnTo>
                  <a:pt x="579444" y="30480"/>
                </a:lnTo>
                <a:cubicBezTo>
                  <a:pt x="559124" y="37253"/>
                  <a:pt x="539264" y="45605"/>
                  <a:pt x="518484" y="50800"/>
                </a:cubicBezTo>
                <a:cubicBezTo>
                  <a:pt x="504937" y="54187"/>
                  <a:pt x="490733" y="55589"/>
                  <a:pt x="477844" y="60960"/>
                </a:cubicBezTo>
                <a:cubicBezTo>
                  <a:pt x="449883" y="72610"/>
                  <a:pt x="423657" y="88053"/>
                  <a:pt x="396564" y="101600"/>
                </a:cubicBezTo>
                <a:cubicBezTo>
                  <a:pt x="383017" y="108373"/>
                  <a:pt x="370292" y="117131"/>
                  <a:pt x="355924" y="121920"/>
                </a:cubicBezTo>
                <a:cubicBezTo>
                  <a:pt x="345764" y="125307"/>
                  <a:pt x="334806" y="126879"/>
                  <a:pt x="325444" y="132080"/>
                </a:cubicBezTo>
                <a:cubicBezTo>
                  <a:pt x="304096" y="143940"/>
                  <a:pt x="287652" y="164997"/>
                  <a:pt x="264484" y="172720"/>
                </a:cubicBezTo>
                <a:cubicBezTo>
                  <a:pt x="254324" y="176107"/>
                  <a:pt x="243366" y="177679"/>
                  <a:pt x="234004" y="182880"/>
                </a:cubicBezTo>
                <a:cubicBezTo>
                  <a:pt x="135033" y="237864"/>
                  <a:pt x="211827" y="213824"/>
                  <a:pt x="132404" y="233680"/>
                </a:cubicBezTo>
                <a:cubicBezTo>
                  <a:pt x="122244" y="243840"/>
                  <a:pt x="109894" y="252205"/>
                  <a:pt x="101924" y="264160"/>
                </a:cubicBezTo>
                <a:cubicBezTo>
                  <a:pt x="95983" y="273071"/>
                  <a:pt x="91764" y="301413"/>
                  <a:pt x="81604" y="32512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40" y="811322"/>
            <a:ext cx="3754120" cy="43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3" name="直线箭头连接符 32"/>
          <p:cNvCxnSpPr/>
          <p:nvPr/>
        </p:nvCxnSpPr>
        <p:spPr>
          <a:xfrm>
            <a:off x="7856283" y="1250254"/>
            <a:ext cx="570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7425208" y="2007583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/>
              <a:t>O</a:t>
            </a:r>
            <a:r>
              <a:rPr kumimoji="1" lang="en-US" altLang="zh-CN" sz="1050" baseline="-25000" dirty="0" smtClean="0"/>
              <a:t>T-1</a:t>
            </a:r>
            <a:endParaRPr kumimoji="1" lang="zh-CN" altLang="en-US" sz="1050" baseline="-25000" dirty="0"/>
          </a:p>
        </p:txBody>
      </p:sp>
      <p:cxnSp>
        <p:nvCxnSpPr>
          <p:cNvPr id="35" name="直线箭头连接符 34"/>
          <p:cNvCxnSpPr/>
          <p:nvPr/>
        </p:nvCxnSpPr>
        <p:spPr>
          <a:xfrm>
            <a:off x="7672313" y="1437592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7340300" y="906016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i</a:t>
            </a:r>
            <a:r>
              <a:rPr kumimoji="1" lang="en-US" altLang="zh-CN" sz="1400" baseline="-25000" dirty="0" smtClean="0"/>
              <a:t>T-1</a:t>
            </a:r>
            <a:endParaRPr kumimoji="1" lang="zh-CN" altLang="en-US" sz="1400" baseline="-25000" dirty="0"/>
          </a:p>
        </p:txBody>
      </p:sp>
      <p:sp>
        <p:nvSpPr>
          <p:cNvPr id="37" name="椭圆 36"/>
          <p:cNvSpPr/>
          <p:nvPr/>
        </p:nvSpPr>
        <p:spPr>
          <a:xfrm>
            <a:off x="8414721" y="921620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/>
              <a:t>i</a:t>
            </a:r>
            <a:r>
              <a:rPr kumimoji="1" lang="en-US" altLang="zh-CN" sz="1400" baseline="-25000" dirty="0" err="1" smtClean="0"/>
              <a:t>T</a:t>
            </a:r>
            <a:endParaRPr kumimoji="1" lang="zh-CN" altLang="en-US" sz="1400" baseline="-25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098119" y="2431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q</a:t>
            </a:r>
            <a:r>
              <a:rPr kumimoji="1" lang="en-US" altLang="zh-CN" dirty="0" err="1" smtClean="0"/>
              <a:t>_i</a:t>
            </a:r>
            <a:endParaRPr kumimoji="1" lang="zh-CN" altLang="en-US" dirty="0"/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6687856" y="413736"/>
            <a:ext cx="434607" cy="47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8445199" y="2014431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O</a:t>
            </a:r>
            <a:r>
              <a:rPr kumimoji="1" lang="en-US" altLang="zh-CN" sz="1400" baseline="-25000" dirty="0" smtClean="0"/>
              <a:t>T</a:t>
            </a:r>
            <a:endParaRPr kumimoji="1" lang="zh-CN" altLang="en-US" sz="1400" baseline="-25000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8709723" y="1474250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6760303" y="1238979"/>
            <a:ext cx="570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329228" y="1996308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050" dirty="0" smtClean="0"/>
              <a:t>O</a:t>
            </a:r>
            <a:r>
              <a:rPr kumimoji="1" lang="en-US" altLang="zh-CN" sz="1050" baseline="-25000" dirty="0" smtClean="0"/>
              <a:t>T-2</a:t>
            </a:r>
            <a:endParaRPr kumimoji="1" lang="zh-CN" altLang="en-US" sz="1050" baseline="-25000" dirty="0"/>
          </a:p>
        </p:txBody>
      </p:sp>
      <p:cxnSp>
        <p:nvCxnSpPr>
          <p:cNvPr id="49" name="直线箭头连接符 48"/>
          <p:cNvCxnSpPr/>
          <p:nvPr/>
        </p:nvCxnSpPr>
        <p:spPr>
          <a:xfrm>
            <a:off x="6576333" y="1426317"/>
            <a:ext cx="0" cy="53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椭圆 49"/>
          <p:cNvSpPr/>
          <p:nvPr/>
        </p:nvSpPr>
        <p:spPr>
          <a:xfrm>
            <a:off x="6244320" y="894741"/>
            <a:ext cx="600891" cy="5682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i</a:t>
            </a:r>
            <a:r>
              <a:rPr kumimoji="1" lang="en-US" altLang="zh-CN" sz="1400" baseline="-25000" dirty="0" smtClean="0"/>
              <a:t>T-2</a:t>
            </a:r>
            <a:endParaRPr kumimoji="1" lang="zh-CN" altLang="en-US" sz="1400" baseline="-25000" dirty="0"/>
          </a:p>
        </p:txBody>
      </p:sp>
      <p:sp>
        <p:nvSpPr>
          <p:cNvPr id="51" name="任意形状 50"/>
          <p:cNvSpPr/>
          <p:nvPr/>
        </p:nvSpPr>
        <p:spPr>
          <a:xfrm>
            <a:off x="6045125" y="558800"/>
            <a:ext cx="3149675" cy="2489335"/>
          </a:xfrm>
          <a:custGeom>
            <a:avLst/>
            <a:gdLst>
              <a:gd name="connsiteX0" fmla="*/ 172795 w 3149675"/>
              <a:gd name="connsiteY0" fmla="*/ 111760 h 2489335"/>
              <a:gd name="connsiteX1" fmla="*/ 111835 w 3149675"/>
              <a:gd name="connsiteY1" fmla="*/ 203200 h 2489335"/>
              <a:gd name="connsiteX2" fmla="*/ 40715 w 3149675"/>
              <a:gd name="connsiteY2" fmla="*/ 304800 h 2489335"/>
              <a:gd name="connsiteX3" fmla="*/ 10235 w 3149675"/>
              <a:gd name="connsiteY3" fmla="*/ 365760 h 2489335"/>
              <a:gd name="connsiteX4" fmla="*/ 75 w 3149675"/>
              <a:gd name="connsiteY4" fmla="*/ 467360 h 2489335"/>
              <a:gd name="connsiteX5" fmla="*/ 20395 w 3149675"/>
              <a:gd name="connsiteY5" fmla="*/ 741680 h 2489335"/>
              <a:gd name="connsiteX6" fmla="*/ 40715 w 3149675"/>
              <a:gd name="connsiteY6" fmla="*/ 812800 h 2489335"/>
              <a:gd name="connsiteX7" fmla="*/ 61035 w 3149675"/>
              <a:gd name="connsiteY7" fmla="*/ 853440 h 2489335"/>
              <a:gd name="connsiteX8" fmla="*/ 81355 w 3149675"/>
              <a:gd name="connsiteY8" fmla="*/ 924560 h 2489335"/>
              <a:gd name="connsiteX9" fmla="*/ 101675 w 3149675"/>
              <a:gd name="connsiteY9" fmla="*/ 965200 h 2489335"/>
              <a:gd name="connsiteX10" fmla="*/ 132155 w 3149675"/>
              <a:gd name="connsiteY10" fmla="*/ 1036320 h 2489335"/>
              <a:gd name="connsiteX11" fmla="*/ 162635 w 3149675"/>
              <a:gd name="connsiteY11" fmla="*/ 1066800 h 2489335"/>
              <a:gd name="connsiteX12" fmla="*/ 182955 w 3149675"/>
              <a:gd name="connsiteY12" fmla="*/ 1097280 h 2489335"/>
              <a:gd name="connsiteX13" fmla="*/ 243915 w 3149675"/>
              <a:gd name="connsiteY13" fmla="*/ 1127760 h 2489335"/>
              <a:gd name="connsiteX14" fmla="*/ 335355 w 3149675"/>
              <a:gd name="connsiteY14" fmla="*/ 1178560 h 2489335"/>
              <a:gd name="connsiteX15" fmla="*/ 396315 w 3149675"/>
              <a:gd name="connsiteY15" fmla="*/ 1188720 h 2489335"/>
              <a:gd name="connsiteX16" fmla="*/ 548715 w 3149675"/>
              <a:gd name="connsiteY16" fmla="*/ 1219200 h 2489335"/>
              <a:gd name="connsiteX17" fmla="*/ 782395 w 3149675"/>
              <a:gd name="connsiteY17" fmla="*/ 1209040 h 2489335"/>
              <a:gd name="connsiteX18" fmla="*/ 873835 w 3149675"/>
              <a:gd name="connsiteY18" fmla="*/ 1188720 h 2489335"/>
              <a:gd name="connsiteX19" fmla="*/ 944955 w 3149675"/>
              <a:gd name="connsiteY19" fmla="*/ 1158240 h 2489335"/>
              <a:gd name="connsiteX20" fmla="*/ 995755 w 3149675"/>
              <a:gd name="connsiteY20" fmla="*/ 1148080 h 2489335"/>
              <a:gd name="connsiteX21" fmla="*/ 1026235 w 3149675"/>
              <a:gd name="connsiteY21" fmla="*/ 1137920 h 2489335"/>
              <a:gd name="connsiteX22" fmla="*/ 1097355 w 3149675"/>
              <a:gd name="connsiteY22" fmla="*/ 1117600 h 2489335"/>
              <a:gd name="connsiteX23" fmla="*/ 1127835 w 3149675"/>
              <a:gd name="connsiteY23" fmla="*/ 1127760 h 2489335"/>
              <a:gd name="connsiteX24" fmla="*/ 1188795 w 3149675"/>
              <a:gd name="connsiteY24" fmla="*/ 1178560 h 2489335"/>
              <a:gd name="connsiteX25" fmla="*/ 1229435 w 3149675"/>
              <a:gd name="connsiteY25" fmla="*/ 1239520 h 2489335"/>
              <a:gd name="connsiteX26" fmla="*/ 1249755 w 3149675"/>
              <a:gd name="connsiteY26" fmla="*/ 1280160 h 2489335"/>
              <a:gd name="connsiteX27" fmla="*/ 1270075 w 3149675"/>
              <a:gd name="connsiteY27" fmla="*/ 1422400 h 2489335"/>
              <a:gd name="connsiteX28" fmla="*/ 1290395 w 3149675"/>
              <a:gd name="connsiteY28" fmla="*/ 1534160 h 2489335"/>
              <a:gd name="connsiteX29" fmla="*/ 1300555 w 3149675"/>
              <a:gd name="connsiteY29" fmla="*/ 1635760 h 2489335"/>
              <a:gd name="connsiteX30" fmla="*/ 1320875 w 3149675"/>
              <a:gd name="connsiteY30" fmla="*/ 1767840 h 2489335"/>
              <a:gd name="connsiteX31" fmla="*/ 1331035 w 3149675"/>
              <a:gd name="connsiteY31" fmla="*/ 1808480 h 2489335"/>
              <a:gd name="connsiteX32" fmla="*/ 1351355 w 3149675"/>
              <a:gd name="connsiteY32" fmla="*/ 1869440 h 2489335"/>
              <a:gd name="connsiteX33" fmla="*/ 1361515 w 3149675"/>
              <a:gd name="connsiteY33" fmla="*/ 1971040 h 2489335"/>
              <a:gd name="connsiteX34" fmla="*/ 1371675 w 3149675"/>
              <a:gd name="connsiteY34" fmla="*/ 2011680 h 2489335"/>
              <a:gd name="connsiteX35" fmla="*/ 1381835 w 3149675"/>
              <a:gd name="connsiteY35" fmla="*/ 2062480 h 2489335"/>
              <a:gd name="connsiteX36" fmla="*/ 1402155 w 3149675"/>
              <a:gd name="connsiteY36" fmla="*/ 2143760 h 2489335"/>
              <a:gd name="connsiteX37" fmla="*/ 1452955 w 3149675"/>
              <a:gd name="connsiteY37" fmla="*/ 2214880 h 2489335"/>
              <a:gd name="connsiteX38" fmla="*/ 1473275 w 3149675"/>
              <a:gd name="connsiteY38" fmla="*/ 2265680 h 2489335"/>
              <a:gd name="connsiteX39" fmla="*/ 1503755 w 3149675"/>
              <a:gd name="connsiteY39" fmla="*/ 2286000 h 2489335"/>
              <a:gd name="connsiteX40" fmla="*/ 1544395 w 3149675"/>
              <a:gd name="connsiteY40" fmla="*/ 2326640 h 2489335"/>
              <a:gd name="connsiteX41" fmla="*/ 1585035 w 3149675"/>
              <a:gd name="connsiteY41" fmla="*/ 2357120 h 2489335"/>
              <a:gd name="connsiteX42" fmla="*/ 1615515 w 3149675"/>
              <a:gd name="connsiteY42" fmla="*/ 2387600 h 2489335"/>
              <a:gd name="connsiteX43" fmla="*/ 1686635 w 3149675"/>
              <a:gd name="connsiteY43" fmla="*/ 2418080 h 2489335"/>
              <a:gd name="connsiteX44" fmla="*/ 1778075 w 3149675"/>
              <a:gd name="connsiteY44" fmla="*/ 2448560 h 2489335"/>
              <a:gd name="connsiteX45" fmla="*/ 1849195 w 3149675"/>
              <a:gd name="connsiteY45" fmla="*/ 2468880 h 2489335"/>
              <a:gd name="connsiteX46" fmla="*/ 2032075 w 3149675"/>
              <a:gd name="connsiteY46" fmla="*/ 2489200 h 2489335"/>
              <a:gd name="connsiteX47" fmla="*/ 2286075 w 3149675"/>
              <a:gd name="connsiteY47" fmla="*/ 2468880 h 2489335"/>
              <a:gd name="connsiteX48" fmla="*/ 2326715 w 3149675"/>
              <a:gd name="connsiteY48" fmla="*/ 2448560 h 2489335"/>
              <a:gd name="connsiteX49" fmla="*/ 2357195 w 3149675"/>
              <a:gd name="connsiteY49" fmla="*/ 2438400 h 2489335"/>
              <a:gd name="connsiteX50" fmla="*/ 2397835 w 3149675"/>
              <a:gd name="connsiteY50" fmla="*/ 2418080 h 2489335"/>
              <a:gd name="connsiteX51" fmla="*/ 2509595 w 3149675"/>
              <a:gd name="connsiteY51" fmla="*/ 2367280 h 2489335"/>
              <a:gd name="connsiteX52" fmla="*/ 2540075 w 3149675"/>
              <a:gd name="connsiteY52" fmla="*/ 2346960 h 2489335"/>
              <a:gd name="connsiteX53" fmla="*/ 2570555 w 3149675"/>
              <a:gd name="connsiteY53" fmla="*/ 2336800 h 2489335"/>
              <a:gd name="connsiteX54" fmla="*/ 2672155 w 3149675"/>
              <a:gd name="connsiteY54" fmla="*/ 2275840 h 2489335"/>
              <a:gd name="connsiteX55" fmla="*/ 2743275 w 3149675"/>
              <a:gd name="connsiteY55" fmla="*/ 2255520 h 2489335"/>
              <a:gd name="connsiteX56" fmla="*/ 2773755 w 3149675"/>
              <a:gd name="connsiteY56" fmla="*/ 2235200 h 2489335"/>
              <a:gd name="connsiteX57" fmla="*/ 2834715 w 3149675"/>
              <a:gd name="connsiteY57" fmla="*/ 2214880 h 2489335"/>
              <a:gd name="connsiteX58" fmla="*/ 2895675 w 3149675"/>
              <a:gd name="connsiteY58" fmla="*/ 2194560 h 2489335"/>
              <a:gd name="connsiteX59" fmla="*/ 2926155 w 3149675"/>
              <a:gd name="connsiteY59" fmla="*/ 2184400 h 2489335"/>
              <a:gd name="connsiteX60" fmla="*/ 2966795 w 3149675"/>
              <a:gd name="connsiteY60" fmla="*/ 2174240 h 2489335"/>
              <a:gd name="connsiteX61" fmla="*/ 2997275 w 3149675"/>
              <a:gd name="connsiteY61" fmla="*/ 2153920 h 2489335"/>
              <a:gd name="connsiteX62" fmla="*/ 3007435 w 3149675"/>
              <a:gd name="connsiteY62" fmla="*/ 2123440 h 2489335"/>
              <a:gd name="connsiteX63" fmla="*/ 3017595 w 3149675"/>
              <a:gd name="connsiteY63" fmla="*/ 1940560 h 2489335"/>
              <a:gd name="connsiteX64" fmla="*/ 3037915 w 3149675"/>
              <a:gd name="connsiteY64" fmla="*/ 1879600 h 2489335"/>
              <a:gd name="connsiteX65" fmla="*/ 3058235 w 3149675"/>
              <a:gd name="connsiteY65" fmla="*/ 1727200 h 2489335"/>
              <a:gd name="connsiteX66" fmla="*/ 3078555 w 3149675"/>
              <a:gd name="connsiteY66" fmla="*/ 1656080 h 2489335"/>
              <a:gd name="connsiteX67" fmla="*/ 3088715 w 3149675"/>
              <a:gd name="connsiteY67" fmla="*/ 1574800 h 2489335"/>
              <a:gd name="connsiteX68" fmla="*/ 3098875 w 3149675"/>
              <a:gd name="connsiteY68" fmla="*/ 1534160 h 2489335"/>
              <a:gd name="connsiteX69" fmla="*/ 3119195 w 3149675"/>
              <a:gd name="connsiteY69" fmla="*/ 1442720 h 2489335"/>
              <a:gd name="connsiteX70" fmla="*/ 3149675 w 3149675"/>
              <a:gd name="connsiteY70" fmla="*/ 1249680 h 2489335"/>
              <a:gd name="connsiteX71" fmla="*/ 3139515 w 3149675"/>
              <a:gd name="connsiteY71" fmla="*/ 1056640 h 2489335"/>
              <a:gd name="connsiteX72" fmla="*/ 3119195 w 3149675"/>
              <a:gd name="connsiteY72" fmla="*/ 955040 h 2489335"/>
              <a:gd name="connsiteX73" fmla="*/ 3109035 w 3149675"/>
              <a:gd name="connsiteY73" fmla="*/ 883920 h 2489335"/>
              <a:gd name="connsiteX74" fmla="*/ 3088715 w 3149675"/>
              <a:gd name="connsiteY74" fmla="*/ 792480 h 2489335"/>
              <a:gd name="connsiteX75" fmla="*/ 3078555 w 3149675"/>
              <a:gd name="connsiteY75" fmla="*/ 690880 h 2489335"/>
              <a:gd name="connsiteX76" fmla="*/ 3068395 w 3149675"/>
              <a:gd name="connsiteY76" fmla="*/ 650240 h 2489335"/>
              <a:gd name="connsiteX77" fmla="*/ 3058235 w 3149675"/>
              <a:gd name="connsiteY77" fmla="*/ 589280 h 2489335"/>
              <a:gd name="connsiteX78" fmla="*/ 3037915 w 3149675"/>
              <a:gd name="connsiteY78" fmla="*/ 426720 h 2489335"/>
              <a:gd name="connsiteX79" fmla="*/ 3027755 w 3149675"/>
              <a:gd name="connsiteY79" fmla="*/ 335280 h 2489335"/>
              <a:gd name="connsiteX80" fmla="*/ 2997275 w 3149675"/>
              <a:gd name="connsiteY80" fmla="*/ 213360 h 2489335"/>
              <a:gd name="connsiteX81" fmla="*/ 2956635 w 3149675"/>
              <a:gd name="connsiteY81" fmla="*/ 121920 h 2489335"/>
              <a:gd name="connsiteX82" fmla="*/ 2926155 w 3149675"/>
              <a:gd name="connsiteY82" fmla="*/ 91440 h 2489335"/>
              <a:gd name="connsiteX83" fmla="*/ 2895675 w 3149675"/>
              <a:gd name="connsiteY83" fmla="*/ 81280 h 2489335"/>
              <a:gd name="connsiteX84" fmla="*/ 2794075 w 3149675"/>
              <a:gd name="connsiteY84" fmla="*/ 60960 h 2489335"/>
              <a:gd name="connsiteX85" fmla="*/ 2306395 w 3149675"/>
              <a:gd name="connsiteY85" fmla="*/ 81280 h 2489335"/>
              <a:gd name="connsiteX86" fmla="*/ 2093035 w 3149675"/>
              <a:gd name="connsiteY86" fmla="*/ 101600 h 2489335"/>
              <a:gd name="connsiteX87" fmla="*/ 1493595 w 3149675"/>
              <a:gd name="connsiteY87" fmla="*/ 91440 h 2489335"/>
              <a:gd name="connsiteX88" fmla="*/ 1442795 w 3149675"/>
              <a:gd name="connsiteY88" fmla="*/ 81280 h 2489335"/>
              <a:gd name="connsiteX89" fmla="*/ 1402155 w 3149675"/>
              <a:gd name="connsiteY89" fmla="*/ 71120 h 2489335"/>
              <a:gd name="connsiteX90" fmla="*/ 1351355 w 3149675"/>
              <a:gd name="connsiteY90" fmla="*/ 60960 h 2489335"/>
              <a:gd name="connsiteX91" fmla="*/ 1310715 w 3149675"/>
              <a:gd name="connsiteY91" fmla="*/ 50800 h 2489335"/>
              <a:gd name="connsiteX92" fmla="*/ 1198955 w 3149675"/>
              <a:gd name="connsiteY92" fmla="*/ 40640 h 2489335"/>
              <a:gd name="connsiteX93" fmla="*/ 1036395 w 3149675"/>
              <a:gd name="connsiteY93" fmla="*/ 20320 h 2489335"/>
              <a:gd name="connsiteX94" fmla="*/ 965275 w 3149675"/>
              <a:gd name="connsiteY94" fmla="*/ 10160 h 2489335"/>
              <a:gd name="connsiteX95" fmla="*/ 863675 w 3149675"/>
              <a:gd name="connsiteY95" fmla="*/ 0 h 2489335"/>
              <a:gd name="connsiteX96" fmla="*/ 274395 w 3149675"/>
              <a:gd name="connsiteY96" fmla="*/ 10160 h 2489335"/>
              <a:gd name="connsiteX97" fmla="*/ 243915 w 3149675"/>
              <a:gd name="connsiteY97" fmla="*/ 30480 h 2489335"/>
              <a:gd name="connsiteX98" fmla="*/ 213435 w 3149675"/>
              <a:gd name="connsiteY98" fmla="*/ 40640 h 2489335"/>
              <a:gd name="connsiteX99" fmla="*/ 172795 w 3149675"/>
              <a:gd name="connsiteY99" fmla="*/ 111760 h 248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149675" h="2489335">
                <a:moveTo>
                  <a:pt x="172795" y="111760"/>
                </a:moveTo>
                <a:cubicBezTo>
                  <a:pt x="155862" y="138853"/>
                  <a:pt x="176159" y="100281"/>
                  <a:pt x="111835" y="203200"/>
                </a:cubicBezTo>
                <a:cubicBezTo>
                  <a:pt x="79978" y="254171"/>
                  <a:pt x="71601" y="243028"/>
                  <a:pt x="40715" y="304800"/>
                </a:cubicBezTo>
                <a:lnTo>
                  <a:pt x="10235" y="365760"/>
                </a:lnTo>
                <a:cubicBezTo>
                  <a:pt x="6848" y="399627"/>
                  <a:pt x="-845" y="433337"/>
                  <a:pt x="75" y="467360"/>
                </a:cubicBezTo>
                <a:cubicBezTo>
                  <a:pt x="2552" y="559017"/>
                  <a:pt x="11563" y="650416"/>
                  <a:pt x="20395" y="741680"/>
                </a:cubicBezTo>
                <a:cubicBezTo>
                  <a:pt x="21469" y="752779"/>
                  <a:pt x="35100" y="799698"/>
                  <a:pt x="40715" y="812800"/>
                </a:cubicBezTo>
                <a:cubicBezTo>
                  <a:pt x="46681" y="826721"/>
                  <a:pt x="55859" y="839206"/>
                  <a:pt x="61035" y="853440"/>
                </a:cubicBezTo>
                <a:cubicBezTo>
                  <a:pt x="69461" y="876611"/>
                  <a:pt x="72929" y="901389"/>
                  <a:pt x="81355" y="924560"/>
                </a:cubicBezTo>
                <a:cubicBezTo>
                  <a:pt x="86531" y="938794"/>
                  <a:pt x="95709" y="951279"/>
                  <a:pt x="101675" y="965200"/>
                </a:cubicBezTo>
                <a:cubicBezTo>
                  <a:pt x="115889" y="998365"/>
                  <a:pt x="108086" y="1002624"/>
                  <a:pt x="132155" y="1036320"/>
                </a:cubicBezTo>
                <a:cubicBezTo>
                  <a:pt x="140506" y="1048012"/>
                  <a:pt x="153437" y="1055762"/>
                  <a:pt x="162635" y="1066800"/>
                </a:cubicBezTo>
                <a:cubicBezTo>
                  <a:pt x="170452" y="1076181"/>
                  <a:pt x="174321" y="1088646"/>
                  <a:pt x="182955" y="1097280"/>
                </a:cubicBezTo>
                <a:cubicBezTo>
                  <a:pt x="202650" y="1116975"/>
                  <a:pt x="219125" y="1119497"/>
                  <a:pt x="243915" y="1127760"/>
                </a:cubicBezTo>
                <a:cubicBezTo>
                  <a:pt x="282675" y="1156830"/>
                  <a:pt x="286572" y="1165256"/>
                  <a:pt x="335355" y="1178560"/>
                </a:cubicBezTo>
                <a:cubicBezTo>
                  <a:pt x="355229" y="1183980"/>
                  <a:pt x="376330" y="1183724"/>
                  <a:pt x="396315" y="1188720"/>
                </a:cubicBezTo>
                <a:cubicBezTo>
                  <a:pt x="540401" y="1224742"/>
                  <a:pt x="358624" y="1198079"/>
                  <a:pt x="548715" y="1219200"/>
                </a:cubicBezTo>
                <a:cubicBezTo>
                  <a:pt x="626608" y="1215813"/>
                  <a:pt x="704626" y="1214595"/>
                  <a:pt x="782395" y="1209040"/>
                </a:cubicBezTo>
                <a:cubicBezTo>
                  <a:pt x="790347" y="1208472"/>
                  <a:pt x="862161" y="1193098"/>
                  <a:pt x="873835" y="1188720"/>
                </a:cubicBezTo>
                <a:cubicBezTo>
                  <a:pt x="931989" y="1166912"/>
                  <a:pt x="894495" y="1170855"/>
                  <a:pt x="944955" y="1158240"/>
                </a:cubicBezTo>
                <a:cubicBezTo>
                  <a:pt x="961708" y="1154052"/>
                  <a:pt x="979002" y="1152268"/>
                  <a:pt x="995755" y="1148080"/>
                </a:cubicBezTo>
                <a:cubicBezTo>
                  <a:pt x="1006145" y="1145483"/>
                  <a:pt x="1015937" y="1140862"/>
                  <a:pt x="1026235" y="1137920"/>
                </a:cubicBezTo>
                <a:cubicBezTo>
                  <a:pt x="1115537" y="1112405"/>
                  <a:pt x="1024274" y="1141960"/>
                  <a:pt x="1097355" y="1117600"/>
                </a:cubicBezTo>
                <a:cubicBezTo>
                  <a:pt x="1107515" y="1120987"/>
                  <a:pt x="1118256" y="1122971"/>
                  <a:pt x="1127835" y="1127760"/>
                </a:cubicBezTo>
                <a:cubicBezTo>
                  <a:pt x="1149181" y="1138433"/>
                  <a:pt x="1174496" y="1160176"/>
                  <a:pt x="1188795" y="1178560"/>
                </a:cubicBezTo>
                <a:cubicBezTo>
                  <a:pt x="1203788" y="1197837"/>
                  <a:pt x="1218513" y="1217677"/>
                  <a:pt x="1229435" y="1239520"/>
                </a:cubicBezTo>
                <a:lnTo>
                  <a:pt x="1249755" y="1280160"/>
                </a:lnTo>
                <a:cubicBezTo>
                  <a:pt x="1258587" y="1350816"/>
                  <a:pt x="1258356" y="1357945"/>
                  <a:pt x="1270075" y="1422400"/>
                </a:cubicBezTo>
                <a:cubicBezTo>
                  <a:pt x="1278398" y="1468175"/>
                  <a:pt x="1284407" y="1486258"/>
                  <a:pt x="1290395" y="1534160"/>
                </a:cubicBezTo>
                <a:cubicBezTo>
                  <a:pt x="1294617" y="1567933"/>
                  <a:pt x="1296796" y="1601933"/>
                  <a:pt x="1300555" y="1635760"/>
                </a:cubicBezTo>
                <a:cubicBezTo>
                  <a:pt x="1307397" y="1697342"/>
                  <a:pt x="1308813" y="1713561"/>
                  <a:pt x="1320875" y="1767840"/>
                </a:cubicBezTo>
                <a:cubicBezTo>
                  <a:pt x="1323904" y="1781471"/>
                  <a:pt x="1327023" y="1795105"/>
                  <a:pt x="1331035" y="1808480"/>
                </a:cubicBezTo>
                <a:cubicBezTo>
                  <a:pt x="1337190" y="1828996"/>
                  <a:pt x="1351355" y="1869440"/>
                  <a:pt x="1351355" y="1869440"/>
                </a:cubicBezTo>
                <a:cubicBezTo>
                  <a:pt x="1354742" y="1903307"/>
                  <a:pt x="1356702" y="1937346"/>
                  <a:pt x="1361515" y="1971040"/>
                </a:cubicBezTo>
                <a:cubicBezTo>
                  <a:pt x="1363490" y="1984863"/>
                  <a:pt x="1368646" y="1998049"/>
                  <a:pt x="1371675" y="2011680"/>
                </a:cubicBezTo>
                <a:cubicBezTo>
                  <a:pt x="1375421" y="2028537"/>
                  <a:pt x="1377952" y="2045654"/>
                  <a:pt x="1381835" y="2062480"/>
                </a:cubicBezTo>
                <a:cubicBezTo>
                  <a:pt x="1388115" y="2089692"/>
                  <a:pt x="1385399" y="2121418"/>
                  <a:pt x="1402155" y="2143760"/>
                </a:cubicBezTo>
                <a:cubicBezTo>
                  <a:pt x="1409058" y="2152964"/>
                  <a:pt x="1445527" y="2200024"/>
                  <a:pt x="1452955" y="2214880"/>
                </a:cubicBezTo>
                <a:cubicBezTo>
                  <a:pt x="1461111" y="2231192"/>
                  <a:pt x="1462675" y="2250839"/>
                  <a:pt x="1473275" y="2265680"/>
                </a:cubicBezTo>
                <a:cubicBezTo>
                  <a:pt x="1480372" y="2275616"/>
                  <a:pt x="1494484" y="2278053"/>
                  <a:pt x="1503755" y="2286000"/>
                </a:cubicBezTo>
                <a:cubicBezTo>
                  <a:pt x="1518301" y="2298468"/>
                  <a:pt x="1529977" y="2314024"/>
                  <a:pt x="1544395" y="2326640"/>
                </a:cubicBezTo>
                <a:cubicBezTo>
                  <a:pt x="1557139" y="2337791"/>
                  <a:pt x="1572178" y="2346100"/>
                  <a:pt x="1585035" y="2357120"/>
                </a:cubicBezTo>
                <a:cubicBezTo>
                  <a:pt x="1595944" y="2366471"/>
                  <a:pt x="1603823" y="2379249"/>
                  <a:pt x="1615515" y="2387600"/>
                </a:cubicBezTo>
                <a:cubicBezTo>
                  <a:pt x="1641806" y="2406379"/>
                  <a:pt x="1658706" y="2407607"/>
                  <a:pt x="1686635" y="2418080"/>
                </a:cubicBezTo>
                <a:cubicBezTo>
                  <a:pt x="1798730" y="2460115"/>
                  <a:pt x="1682739" y="2421321"/>
                  <a:pt x="1778075" y="2448560"/>
                </a:cubicBezTo>
                <a:cubicBezTo>
                  <a:pt x="1805965" y="2456529"/>
                  <a:pt x="1818814" y="2464737"/>
                  <a:pt x="1849195" y="2468880"/>
                </a:cubicBezTo>
                <a:cubicBezTo>
                  <a:pt x="1909968" y="2477167"/>
                  <a:pt x="2032075" y="2489200"/>
                  <a:pt x="2032075" y="2489200"/>
                </a:cubicBezTo>
                <a:cubicBezTo>
                  <a:pt x="2045779" y="2488547"/>
                  <a:pt x="2218251" y="2494314"/>
                  <a:pt x="2286075" y="2468880"/>
                </a:cubicBezTo>
                <a:cubicBezTo>
                  <a:pt x="2300256" y="2463562"/>
                  <a:pt x="2312794" y="2454526"/>
                  <a:pt x="2326715" y="2448560"/>
                </a:cubicBezTo>
                <a:cubicBezTo>
                  <a:pt x="2336559" y="2444341"/>
                  <a:pt x="2347351" y="2442619"/>
                  <a:pt x="2357195" y="2438400"/>
                </a:cubicBezTo>
                <a:cubicBezTo>
                  <a:pt x="2371116" y="2432434"/>
                  <a:pt x="2383914" y="2424046"/>
                  <a:pt x="2397835" y="2418080"/>
                </a:cubicBezTo>
                <a:cubicBezTo>
                  <a:pt x="2458252" y="2392187"/>
                  <a:pt x="2415341" y="2430116"/>
                  <a:pt x="2509595" y="2367280"/>
                </a:cubicBezTo>
                <a:cubicBezTo>
                  <a:pt x="2519755" y="2360507"/>
                  <a:pt x="2529153" y="2352421"/>
                  <a:pt x="2540075" y="2346960"/>
                </a:cubicBezTo>
                <a:cubicBezTo>
                  <a:pt x="2549654" y="2342171"/>
                  <a:pt x="2561193" y="2342001"/>
                  <a:pt x="2570555" y="2336800"/>
                </a:cubicBezTo>
                <a:cubicBezTo>
                  <a:pt x="2619635" y="2309533"/>
                  <a:pt x="2624855" y="2293578"/>
                  <a:pt x="2672155" y="2275840"/>
                </a:cubicBezTo>
                <a:cubicBezTo>
                  <a:pt x="2698197" y="2266074"/>
                  <a:pt x="2718713" y="2267801"/>
                  <a:pt x="2743275" y="2255520"/>
                </a:cubicBezTo>
                <a:cubicBezTo>
                  <a:pt x="2754197" y="2250059"/>
                  <a:pt x="2762597" y="2240159"/>
                  <a:pt x="2773755" y="2235200"/>
                </a:cubicBezTo>
                <a:cubicBezTo>
                  <a:pt x="2793328" y="2226501"/>
                  <a:pt x="2814395" y="2221653"/>
                  <a:pt x="2834715" y="2214880"/>
                </a:cubicBezTo>
                <a:lnTo>
                  <a:pt x="2895675" y="2194560"/>
                </a:lnTo>
                <a:cubicBezTo>
                  <a:pt x="2905835" y="2191173"/>
                  <a:pt x="2915765" y="2186997"/>
                  <a:pt x="2926155" y="2184400"/>
                </a:cubicBezTo>
                <a:lnTo>
                  <a:pt x="2966795" y="2174240"/>
                </a:lnTo>
                <a:cubicBezTo>
                  <a:pt x="2976955" y="2167467"/>
                  <a:pt x="2989647" y="2163455"/>
                  <a:pt x="2997275" y="2153920"/>
                </a:cubicBezTo>
                <a:cubicBezTo>
                  <a:pt x="3003965" y="2145557"/>
                  <a:pt x="3006420" y="2134101"/>
                  <a:pt x="3007435" y="2123440"/>
                </a:cubicBezTo>
                <a:cubicBezTo>
                  <a:pt x="3013223" y="2062661"/>
                  <a:pt x="3010022" y="2001143"/>
                  <a:pt x="3017595" y="1940560"/>
                </a:cubicBezTo>
                <a:cubicBezTo>
                  <a:pt x="3020252" y="1919306"/>
                  <a:pt x="3031142" y="1899920"/>
                  <a:pt x="3037915" y="1879600"/>
                </a:cubicBezTo>
                <a:cubicBezTo>
                  <a:pt x="3044688" y="1828800"/>
                  <a:pt x="3049067" y="1777623"/>
                  <a:pt x="3058235" y="1727200"/>
                </a:cubicBezTo>
                <a:cubicBezTo>
                  <a:pt x="3062645" y="1702942"/>
                  <a:pt x="3073720" y="1680257"/>
                  <a:pt x="3078555" y="1656080"/>
                </a:cubicBezTo>
                <a:cubicBezTo>
                  <a:pt x="3083910" y="1629306"/>
                  <a:pt x="3084226" y="1601733"/>
                  <a:pt x="3088715" y="1574800"/>
                </a:cubicBezTo>
                <a:cubicBezTo>
                  <a:pt x="3091011" y="1561026"/>
                  <a:pt x="3095735" y="1547766"/>
                  <a:pt x="3098875" y="1534160"/>
                </a:cubicBezTo>
                <a:cubicBezTo>
                  <a:pt x="3105896" y="1503736"/>
                  <a:pt x="3113353" y="1473392"/>
                  <a:pt x="3119195" y="1442720"/>
                </a:cubicBezTo>
                <a:cubicBezTo>
                  <a:pt x="3133056" y="1369949"/>
                  <a:pt x="3139731" y="1319289"/>
                  <a:pt x="3149675" y="1249680"/>
                </a:cubicBezTo>
                <a:cubicBezTo>
                  <a:pt x="3146288" y="1185333"/>
                  <a:pt x="3144653" y="1120871"/>
                  <a:pt x="3139515" y="1056640"/>
                </a:cubicBezTo>
                <a:cubicBezTo>
                  <a:pt x="3133834" y="985626"/>
                  <a:pt x="3129759" y="1013144"/>
                  <a:pt x="3119195" y="955040"/>
                </a:cubicBezTo>
                <a:cubicBezTo>
                  <a:pt x="3114911" y="931479"/>
                  <a:pt x="3113319" y="907481"/>
                  <a:pt x="3109035" y="883920"/>
                </a:cubicBezTo>
                <a:cubicBezTo>
                  <a:pt x="3096963" y="817523"/>
                  <a:pt x="3098799" y="868108"/>
                  <a:pt x="3088715" y="792480"/>
                </a:cubicBezTo>
                <a:cubicBezTo>
                  <a:pt x="3084217" y="758743"/>
                  <a:pt x="3083368" y="724574"/>
                  <a:pt x="3078555" y="690880"/>
                </a:cubicBezTo>
                <a:cubicBezTo>
                  <a:pt x="3076580" y="677057"/>
                  <a:pt x="3071133" y="663932"/>
                  <a:pt x="3068395" y="650240"/>
                </a:cubicBezTo>
                <a:cubicBezTo>
                  <a:pt x="3064355" y="630040"/>
                  <a:pt x="3060510" y="609754"/>
                  <a:pt x="3058235" y="589280"/>
                </a:cubicBezTo>
                <a:cubicBezTo>
                  <a:pt x="3040124" y="426278"/>
                  <a:pt x="3060291" y="516225"/>
                  <a:pt x="3037915" y="426720"/>
                </a:cubicBezTo>
                <a:cubicBezTo>
                  <a:pt x="3034528" y="396240"/>
                  <a:pt x="3033493" y="365406"/>
                  <a:pt x="3027755" y="335280"/>
                </a:cubicBezTo>
                <a:cubicBezTo>
                  <a:pt x="3019917" y="294129"/>
                  <a:pt x="3010522" y="253101"/>
                  <a:pt x="2997275" y="213360"/>
                </a:cubicBezTo>
                <a:cubicBezTo>
                  <a:pt x="2982508" y="169058"/>
                  <a:pt x="2983469" y="154121"/>
                  <a:pt x="2956635" y="121920"/>
                </a:cubicBezTo>
                <a:cubicBezTo>
                  <a:pt x="2947437" y="110882"/>
                  <a:pt x="2938110" y="99410"/>
                  <a:pt x="2926155" y="91440"/>
                </a:cubicBezTo>
                <a:cubicBezTo>
                  <a:pt x="2917244" y="85499"/>
                  <a:pt x="2905973" y="84222"/>
                  <a:pt x="2895675" y="81280"/>
                </a:cubicBezTo>
                <a:cubicBezTo>
                  <a:pt x="2853237" y="69155"/>
                  <a:pt x="2841977" y="68944"/>
                  <a:pt x="2794075" y="60960"/>
                </a:cubicBezTo>
                <a:lnTo>
                  <a:pt x="2306395" y="81280"/>
                </a:lnTo>
                <a:cubicBezTo>
                  <a:pt x="2222530" y="86363"/>
                  <a:pt x="2173406" y="92670"/>
                  <a:pt x="2093035" y="101600"/>
                </a:cubicBezTo>
                <a:lnTo>
                  <a:pt x="1493595" y="91440"/>
                </a:lnTo>
                <a:cubicBezTo>
                  <a:pt x="1476335" y="90901"/>
                  <a:pt x="1459652" y="85026"/>
                  <a:pt x="1442795" y="81280"/>
                </a:cubicBezTo>
                <a:cubicBezTo>
                  <a:pt x="1429164" y="78251"/>
                  <a:pt x="1415786" y="74149"/>
                  <a:pt x="1402155" y="71120"/>
                </a:cubicBezTo>
                <a:cubicBezTo>
                  <a:pt x="1385298" y="67374"/>
                  <a:pt x="1368212" y="64706"/>
                  <a:pt x="1351355" y="60960"/>
                </a:cubicBezTo>
                <a:cubicBezTo>
                  <a:pt x="1337724" y="57931"/>
                  <a:pt x="1324556" y="52645"/>
                  <a:pt x="1310715" y="50800"/>
                </a:cubicBezTo>
                <a:cubicBezTo>
                  <a:pt x="1273636" y="45856"/>
                  <a:pt x="1236208" y="44027"/>
                  <a:pt x="1198955" y="40640"/>
                </a:cubicBezTo>
                <a:cubicBezTo>
                  <a:pt x="1097944" y="20438"/>
                  <a:pt x="1194661" y="37905"/>
                  <a:pt x="1036395" y="20320"/>
                </a:cubicBezTo>
                <a:cubicBezTo>
                  <a:pt x="1012594" y="17675"/>
                  <a:pt x="989058" y="12958"/>
                  <a:pt x="965275" y="10160"/>
                </a:cubicBezTo>
                <a:cubicBezTo>
                  <a:pt x="931473" y="6183"/>
                  <a:pt x="897542" y="3387"/>
                  <a:pt x="863675" y="0"/>
                </a:cubicBezTo>
                <a:cubicBezTo>
                  <a:pt x="667248" y="3387"/>
                  <a:pt x="470614" y="510"/>
                  <a:pt x="274395" y="10160"/>
                </a:cubicBezTo>
                <a:cubicBezTo>
                  <a:pt x="262199" y="10760"/>
                  <a:pt x="254837" y="25019"/>
                  <a:pt x="243915" y="30480"/>
                </a:cubicBezTo>
                <a:cubicBezTo>
                  <a:pt x="234336" y="35269"/>
                  <a:pt x="223595" y="37253"/>
                  <a:pt x="213435" y="40640"/>
                </a:cubicBezTo>
                <a:cubicBezTo>
                  <a:pt x="188914" y="77421"/>
                  <a:pt x="189728" y="84667"/>
                  <a:pt x="172795" y="11176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任意形状 51"/>
          <p:cNvSpPr/>
          <p:nvPr/>
        </p:nvSpPr>
        <p:spPr>
          <a:xfrm>
            <a:off x="6990080" y="782320"/>
            <a:ext cx="2052320" cy="1920240"/>
          </a:xfrm>
          <a:custGeom>
            <a:avLst/>
            <a:gdLst>
              <a:gd name="connsiteX0" fmla="*/ 436880 w 2052320"/>
              <a:gd name="connsiteY0" fmla="*/ 60960 h 1920240"/>
              <a:gd name="connsiteX1" fmla="*/ 193040 w 2052320"/>
              <a:gd name="connsiteY1" fmla="*/ 132080 h 1920240"/>
              <a:gd name="connsiteX2" fmla="*/ 162560 w 2052320"/>
              <a:gd name="connsiteY2" fmla="*/ 152400 h 1920240"/>
              <a:gd name="connsiteX3" fmla="*/ 71120 w 2052320"/>
              <a:gd name="connsiteY3" fmla="*/ 203200 h 1920240"/>
              <a:gd name="connsiteX4" fmla="*/ 40640 w 2052320"/>
              <a:gd name="connsiteY4" fmla="*/ 223520 h 1920240"/>
              <a:gd name="connsiteX5" fmla="*/ 20320 w 2052320"/>
              <a:gd name="connsiteY5" fmla="*/ 254000 h 1920240"/>
              <a:gd name="connsiteX6" fmla="*/ 0 w 2052320"/>
              <a:gd name="connsiteY6" fmla="*/ 314960 h 1920240"/>
              <a:gd name="connsiteX7" fmla="*/ 20320 w 2052320"/>
              <a:gd name="connsiteY7" fmla="*/ 518160 h 1920240"/>
              <a:gd name="connsiteX8" fmla="*/ 50800 w 2052320"/>
              <a:gd name="connsiteY8" fmla="*/ 579120 h 1920240"/>
              <a:gd name="connsiteX9" fmla="*/ 81280 w 2052320"/>
              <a:gd name="connsiteY9" fmla="*/ 599440 h 1920240"/>
              <a:gd name="connsiteX10" fmla="*/ 111760 w 2052320"/>
              <a:gd name="connsiteY10" fmla="*/ 629920 h 1920240"/>
              <a:gd name="connsiteX11" fmla="*/ 203200 w 2052320"/>
              <a:gd name="connsiteY11" fmla="*/ 680720 h 1920240"/>
              <a:gd name="connsiteX12" fmla="*/ 233680 w 2052320"/>
              <a:gd name="connsiteY12" fmla="*/ 701040 h 1920240"/>
              <a:gd name="connsiteX13" fmla="*/ 264160 w 2052320"/>
              <a:gd name="connsiteY13" fmla="*/ 711200 h 1920240"/>
              <a:gd name="connsiteX14" fmla="*/ 294640 w 2052320"/>
              <a:gd name="connsiteY14" fmla="*/ 731520 h 1920240"/>
              <a:gd name="connsiteX15" fmla="*/ 355600 w 2052320"/>
              <a:gd name="connsiteY15" fmla="*/ 751840 h 1920240"/>
              <a:gd name="connsiteX16" fmla="*/ 406400 w 2052320"/>
              <a:gd name="connsiteY16" fmla="*/ 843280 h 1920240"/>
              <a:gd name="connsiteX17" fmla="*/ 416560 w 2052320"/>
              <a:gd name="connsiteY17" fmla="*/ 883920 h 1920240"/>
              <a:gd name="connsiteX18" fmla="*/ 426720 w 2052320"/>
              <a:gd name="connsiteY18" fmla="*/ 1412240 h 1920240"/>
              <a:gd name="connsiteX19" fmla="*/ 447040 w 2052320"/>
              <a:gd name="connsiteY19" fmla="*/ 1544320 h 1920240"/>
              <a:gd name="connsiteX20" fmla="*/ 467360 w 2052320"/>
              <a:gd name="connsiteY20" fmla="*/ 1676400 h 1920240"/>
              <a:gd name="connsiteX21" fmla="*/ 508000 w 2052320"/>
              <a:gd name="connsiteY21" fmla="*/ 1767840 h 1920240"/>
              <a:gd name="connsiteX22" fmla="*/ 538480 w 2052320"/>
              <a:gd name="connsiteY22" fmla="*/ 1778000 h 1920240"/>
              <a:gd name="connsiteX23" fmla="*/ 568960 w 2052320"/>
              <a:gd name="connsiteY23" fmla="*/ 1798320 h 1920240"/>
              <a:gd name="connsiteX24" fmla="*/ 660400 w 2052320"/>
              <a:gd name="connsiteY24" fmla="*/ 1828800 h 1920240"/>
              <a:gd name="connsiteX25" fmla="*/ 690880 w 2052320"/>
              <a:gd name="connsiteY25" fmla="*/ 1838960 h 1920240"/>
              <a:gd name="connsiteX26" fmla="*/ 721360 w 2052320"/>
              <a:gd name="connsiteY26" fmla="*/ 1849120 h 1920240"/>
              <a:gd name="connsiteX27" fmla="*/ 944880 w 2052320"/>
              <a:gd name="connsiteY27" fmla="*/ 1889760 h 1920240"/>
              <a:gd name="connsiteX28" fmla="*/ 1300480 w 2052320"/>
              <a:gd name="connsiteY28" fmla="*/ 1899920 h 1920240"/>
              <a:gd name="connsiteX29" fmla="*/ 1452880 w 2052320"/>
              <a:gd name="connsiteY29" fmla="*/ 1910080 h 1920240"/>
              <a:gd name="connsiteX30" fmla="*/ 1513840 w 2052320"/>
              <a:gd name="connsiteY30" fmla="*/ 1920240 h 1920240"/>
              <a:gd name="connsiteX31" fmla="*/ 1798320 w 2052320"/>
              <a:gd name="connsiteY31" fmla="*/ 1910080 h 1920240"/>
              <a:gd name="connsiteX32" fmla="*/ 1889760 w 2052320"/>
              <a:gd name="connsiteY32" fmla="*/ 1869440 h 1920240"/>
              <a:gd name="connsiteX33" fmla="*/ 1950720 w 2052320"/>
              <a:gd name="connsiteY33" fmla="*/ 1808480 h 1920240"/>
              <a:gd name="connsiteX34" fmla="*/ 2001520 w 2052320"/>
              <a:gd name="connsiteY34" fmla="*/ 1747520 h 1920240"/>
              <a:gd name="connsiteX35" fmla="*/ 2032000 w 2052320"/>
              <a:gd name="connsiteY35" fmla="*/ 1686560 h 1920240"/>
              <a:gd name="connsiteX36" fmla="*/ 2042160 w 2052320"/>
              <a:gd name="connsiteY36" fmla="*/ 1656080 h 1920240"/>
              <a:gd name="connsiteX37" fmla="*/ 2052320 w 2052320"/>
              <a:gd name="connsiteY37" fmla="*/ 538480 h 1920240"/>
              <a:gd name="connsiteX38" fmla="*/ 2042160 w 2052320"/>
              <a:gd name="connsiteY38" fmla="*/ 375920 h 1920240"/>
              <a:gd name="connsiteX39" fmla="*/ 2021840 w 2052320"/>
              <a:gd name="connsiteY39" fmla="*/ 304800 h 1920240"/>
              <a:gd name="connsiteX40" fmla="*/ 2011680 w 2052320"/>
              <a:gd name="connsiteY40" fmla="*/ 254000 h 1920240"/>
              <a:gd name="connsiteX41" fmla="*/ 1981200 w 2052320"/>
              <a:gd name="connsiteY41" fmla="*/ 152400 h 1920240"/>
              <a:gd name="connsiteX42" fmla="*/ 1950720 w 2052320"/>
              <a:gd name="connsiteY42" fmla="*/ 142240 h 1920240"/>
              <a:gd name="connsiteX43" fmla="*/ 1270000 w 2052320"/>
              <a:gd name="connsiteY43" fmla="*/ 101600 h 1920240"/>
              <a:gd name="connsiteX44" fmla="*/ 1198880 w 2052320"/>
              <a:gd name="connsiteY44" fmla="*/ 81280 h 1920240"/>
              <a:gd name="connsiteX45" fmla="*/ 1127760 w 2052320"/>
              <a:gd name="connsiteY45" fmla="*/ 60960 h 1920240"/>
              <a:gd name="connsiteX46" fmla="*/ 1097280 w 2052320"/>
              <a:gd name="connsiteY46" fmla="*/ 40640 h 1920240"/>
              <a:gd name="connsiteX47" fmla="*/ 1066800 w 2052320"/>
              <a:gd name="connsiteY47" fmla="*/ 30480 h 1920240"/>
              <a:gd name="connsiteX48" fmla="*/ 1005840 w 2052320"/>
              <a:gd name="connsiteY48" fmla="*/ 0 h 1920240"/>
              <a:gd name="connsiteX49" fmla="*/ 751840 w 2052320"/>
              <a:gd name="connsiteY49" fmla="*/ 10160 h 1920240"/>
              <a:gd name="connsiteX50" fmla="*/ 619760 w 2052320"/>
              <a:gd name="connsiteY50" fmla="*/ 30480 h 1920240"/>
              <a:gd name="connsiteX51" fmla="*/ 508000 w 2052320"/>
              <a:gd name="connsiteY51" fmla="*/ 40640 h 1920240"/>
              <a:gd name="connsiteX52" fmla="*/ 406400 w 2052320"/>
              <a:gd name="connsiteY52" fmla="*/ 50800 h 1920240"/>
              <a:gd name="connsiteX53" fmla="*/ 375920 w 2052320"/>
              <a:gd name="connsiteY53" fmla="*/ 60960 h 192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52320" h="1920240">
                <a:moveTo>
                  <a:pt x="436880" y="60960"/>
                </a:moveTo>
                <a:cubicBezTo>
                  <a:pt x="346521" y="83550"/>
                  <a:pt x="274671" y="94975"/>
                  <a:pt x="193040" y="132080"/>
                </a:cubicBezTo>
                <a:cubicBezTo>
                  <a:pt x="181924" y="137133"/>
                  <a:pt x="173482" y="146939"/>
                  <a:pt x="162560" y="152400"/>
                </a:cubicBezTo>
                <a:cubicBezTo>
                  <a:pt x="55263" y="206048"/>
                  <a:pt x="263328" y="75061"/>
                  <a:pt x="71120" y="203200"/>
                </a:cubicBezTo>
                <a:lnTo>
                  <a:pt x="40640" y="223520"/>
                </a:lnTo>
                <a:cubicBezTo>
                  <a:pt x="33867" y="233680"/>
                  <a:pt x="25279" y="242842"/>
                  <a:pt x="20320" y="254000"/>
                </a:cubicBezTo>
                <a:cubicBezTo>
                  <a:pt x="11621" y="273573"/>
                  <a:pt x="0" y="314960"/>
                  <a:pt x="0" y="314960"/>
                </a:cubicBezTo>
                <a:cubicBezTo>
                  <a:pt x="7403" y="433407"/>
                  <a:pt x="-2075" y="439778"/>
                  <a:pt x="20320" y="518160"/>
                </a:cubicBezTo>
                <a:cubicBezTo>
                  <a:pt x="26931" y="541297"/>
                  <a:pt x="32989" y="561309"/>
                  <a:pt x="50800" y="579120"/>
                </a:cubicBezTo>
                <a:cubicBezTo>
                  <a:pt x="59434" y="587754"/>
                  <a:pt x="71899" y="591623"/>
                  <a:pt x="81280" y="599440"/>
                </a:cubicBezTo>
                <a:cubicBezTo>
                  <a:pt x="92318" y="608638"/>
                  <a:pt x="100418" y="621099"/>
                  <a:pt x="111760" y="629920"/>
                </a:cubicBezTo>
                <a:cubicBezTo>
                  <a:pt x="227085" y="719617"/>
                  <a:pt x="129619" y="643929"/>
                  <a:pt x="203200" y="680720"/>
                </a:cubicBezTo>
                <a:cubicBezTo>
                  <a:pt x="214122" y="686181"/>
                  <a:pt x="222758" y="695579"/>
                  <a:pt x="233680" y="701040"/>
                </a:cubicBezTo>
                <a:cubicBezTo>
                  <a:pt x="243259" y="705829"/>
                  <a:pt x="254581" y="706411"/>
                  <a:pt x="264160" y="711200"/>
                </a:cubicBezTo>
                <a:cubicBezTo>
                  <a:pt x="275082" y="716661"/>
                  <a:pt x="283482" y="726561"/>
                  <a:pt x="294640" y="731520"/>
                </a:cubicBezTo>
                <a:cubicBezTo>
                  <a:pt x="314213" y="740219"/>
                  <a:pt x="355600" y="751840"/>
                  <a:pt x="355600" y="751840"/>
                </a:cubicBezTo>
                <a:cubicBezTo>
                  <a:pt x="391986" y="806419"/>
                  <a:pt x="392988" y="796338"/>
                  <a:pt x="406400" y="843280"/>
                </a:cubicBezTo>
                <a:cubicBezTo>
                  <a:pt x="410236" y="856706"/>
                  <a:pt x="413173" y="870373"/>
                  <a:pt x="416560" y="883920"/>
                </a:cubicBezTo>
                <a:cubicBezTo>
                  <a:pt x="419947" y="1060027"/>
                  <a:pt x="420753" y="1236202"/>
                  <a:pt x="426720" y="1412240"/>
                </a:cubicBezTo>
                <a:cubicBezTo>
                  <a:pt x="427360" y="1431133"/>
                  <a:pt x="443638" y="1522209"/>
                  <a:pt x="447040" y="1544320"/>
                </a:cubicBezTo>
                <a:cubicBezTo>
                  <a:pt x="449618" y="1561078"/>
                  <a:pt x="462291" y="1656126"/>
                  <a:pt x="467360" y="1676400"/>
                </a:cubicBezTo>
                <a:cubicBezTo>
                  <a:pt x="471629" y="1693475"/>
                  <a:pt x="487151" y="1751161"/>
                  <a:pt x="508000" y="1767840"/>
                </a:cubicBezTo>
                <a:cubicBezTo>
                  <a:pt x="516363" y="1774530"/>
                  <a:pt x="528901" y="1773211"/>
                  <a:pt x="538480" y="1778000"/>
                </a:cubicBezTo>
                <a:cubicBezTo>
                  <a:pt x="549402" y="1783461"/>
                  <a:pt x="557802" y="1793361"/>
                  <a:pt x="568960" y="1798320"/>
                </a:cubicBezTo>
                <a:lnTo>
                  <a:pt x="660400" y="1828800"/>
                </a:lnTo>
                <a:lnTo>
                  <a:pt x="690880" y="1838960"/>
                </a:lnTo>
                <a:cubicBezTo>
                  <a:pt x="701040" y="1842347"/>
                  <a:pt x="710970" y="1846523"/>
                  <a:pt x="721360" y="1849120"/>
                </a:cubicBezTo>
                <a:cubicBezTo>
                  <a:pt x="797977" y="1868274"/>
                  <a:pt x="862677" y="1887411"/>
                  <a:pt x="944880" y="1889760"/>
                </a:cubicBezTo>
                <a:lnTo>
                  <a:pt x="1300480" y="1899920"/>
                </a:lnTo>
                <a:cubicBezTo>
                  <a:pt x="1351280" y="1903307"/>
                  <a:pt x="1402197" y="1905253"/>
                  <a:pt x="1452880" y="1910080"/>
                </a:cubicBezTo>
                <a:cubicBezTo>
                  <a:pt x="1473387" y="1912033"/>
                  <a:pt x="1493240" y="1920240"/>
                  <a:pt x="1513840" y="1920240"/>
                </a:cubicBezTo>
                <a:cubicBezTo>
                  <a:pt x="1608727" y="1920240"/>
                  <a:pt x="1703493" y="1913467"/>
                  <a:pt x="1798320" y="1910080"/>
                </a:cubicBezTo>
                <a:cubicBezTo>
                  <a:pt x="1836973" y="1897196"/>
                  <a:pt x="1860779" y="1895201"/>
                  <a:pt x="1889760" y="1869440"/>
                </a:cubicBezTo>
                <a:cubicBezTo>
                  <a:pt x="1911238" y="1850348"/>
                  <a:pt x="1934780" y="1832390"/>
                  <a:pt x="1950720" y="1808480"/>
                </a:cubicBezTo>
                <a:cubicBezTo>
                  <a:pt x="1979010" y="1766045"/>
                  <a:pt x="1962406" y="1786634"/>
                  <a:pt x="2001520" y="1747520"/>
                </a:cubicBezTo>
                <a:cubicBezTo>
                  <a:pt x="2027057" y="1670908"/>
                  <a:pt x="1992609" y="1765342"/>
                  <a:pt x="2032000" y="1686560"/>
                </a:cubicBezTo>
                <a:cubicBezTo>
                  <a:pt x="2036789" y="1676981"/>
                  <a:pt x="2038773" y="1666240"/>
                  <a:pt x="2042160" y="1656080"/>
                </a:cubicBezTo>
                <a:cubicBezTo>
                  <a:pt x="2045547" y="1283547"/>
                  <a:pt x="2052320" y="911029"/>
                  <a:pt x="2052320" y="538480"/>
                </a:cubicBezTo>
                <a:cubicBezTo>
                  <a:pt x="2052320" y="484188"/>
                  <a:pt x="2047562" y="429943"/>
                  <a:pt x="2042160" y="375920"/>
                </a:cubicBezTo>
                <a:cubicBezTo>
                  <a:pt x="2038993" y="344246"/>
                  <a:pt x="2029060" y="333682"/>
                  <a:pt x="2021840" y="304800"/>
                </a:cubicBezTo>
                <a:cubicBezTo>
                  <a:pt x="2017652" y="288047"/>
                  <a:pt x="2015426" y="270857"/>
                  <a:pt x="2011680" y="254000"/>
                </a:cubicBezTo>
                <a:cubicBezTo>
                  <a:pt x="2008488" y="239637"/>
                  <a:pt x="1987278" y="154426"/>
                  <a:pt x="1981200" y="152400"/>
                </a:cubicBezTo>
                <a:lnTo>
                  <a:pt x="1950720" y="142240"/>
                </a:lnTo>
                <a:cubicBezTo>
                  <a:pt x="1766333" y="-42147"/>
                  <a:pt x="1944047" y="121425"/>
                  <a:pt x="1270000" y="101600"/>
                </a:cubicBezTo>
                <a:cubicBezTo>
                  <a:pt x="1252297" y="101079"/>
                  <a:pt x="1217047" y="86470"/>
                  <a:pt x="1198880" y="81280"/>
                </a:cubicBezTo>
                <a:cubicBezTo>
                  <a:pt x="1183689" y="76940"/>
                  <a:pt x="1144000" y="69080"/>
                  <a:pt x="1127760" y="60960"/>
                </a:cubicBezTo>
                <a:cubicBezTo>
                  <a:pt x="1116838" y="55499"/>
                  <a:pt x="1108202" y="46101"/>
                  <a:pt x="1097280" y="40640"/>
                </a:cubicBezTo>
                <a:cubicBezTo>
                  <a:pt x="1087701" y="35851"/>
                  <a:pt x="1076379" y="35269"/>
                  <a:pt x="1066800" y="30480"/>
                </a:cubicBezTo>
                <a:cubicBezTo>
                  <a:pt x="988018" y="-8911"/>
                  <a:pt x="1082452" y="25537"/>
                  <a:pt x="1005840" y="0"/>
                </a:cubicBezTo>
                <a:cubicBezTo>
                  <a:pt x="921173" y="3387"/>
                  <a:pt x="836419" y="5034"/>
                  <a:pt x="751840" y="10160"/>
                </a:cubicBezTo>
                <a:cubicBezTo>
                  <a:pt x="608983" y="18818"/>
                  <a:pt x="725441" y="17270"/>
                  <a:pt x="619760" y="30480"/>
                </a:cubicBezTo>
                <a:cubicBezTo>
                  <a:pt x="582642" y="35120"/>
                  <a:pt x="545238" y="37093"/>
                  <a:pt x="508000" y="40640"/>
                </a:cubicBezTo>
                <a:lnTo>
                  <a:pt x="406400" y="50800"/>
                </a:lnTo>
                <a:lnTo>
                  <a:pt x="375920" y="609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8369397" y="5032490"/>
            <a:ext cx="797805" cy="787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 smtClean="0"/>
              <a:t>i</a:t>
            </a:r>
            <a:r>
              <a:rPr kumimoji="1" lang="en-US" altLang="zh-CN" sz="2400" baseline="-25000" dirty="0" smtClean="0"/>
              <a:t>T-2</a:t>
            </a:r>
            <a:endParaRPr kumimoji="1" lang="zh-CN" altLang="en-US" sz="2400" baseline="-25000" dirty="0"/>
          </a:p>
        </p:txBody>
      </p:sp>
      <p:sp>
        <p:nvSpPr>
          <p:cNvPr id="54" name="椭圆 53"/>
          <p:cNvSpPr/>
          <p:nvPr/>
        </p:nvSpPr>
        <p:spPr>
          <a:xfrm>
            <a:off x="9498124" y="5030996"/>
            <a:ext cx="797805" cy="7893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100" b="1" dirty="0"/>
              <a:t>𝞫</a:t>
            </a:r>
            <a:r>
              <a:rPr kumimoji="1" lang="en-US" altLang="zh-CN" sz="1100" b="1" baseline="-25000" dirty="0" smtClean="0"/>
              <a:t>T-1(</a:t>
            </a:r>
            <a:r>
              <a:rPr kumimoji="1" lang="en-US" altLang="zh-CN" sz="1100" b="1" dirty="0" smtClean="0"/>
              <a:t>q</a:t>
            </a:r>
            <a:r>
              <a:rPr kumimoji="1" lang="en-US" altLang="zh-CN" sz="1100" b="1" baseline="-25000" dirty="0" smtClean="0"/>
              <a:t>i)</a:t>
            </a:r>
            <a:endParaRPr kumimoji="1" lang="zh-CN" altLang="en-US" sz="1100" b="1" baseline="-25000" dirty="0"/>
          </a:p>
        </p:txBody>
      </p:sp>
      <p:sp>
        <p:nvSpPr>
          <p:cNvPr id="55" name="椭圆 54"/>
          <p:cNvSpPr/>
          <p:nvPr/>
        </p:nvSpPr>
        <p:spPr>
          <a:xfrm>
            <a:off x="9542479" y="6085571"/>
            <a:ext cx="721503" cy="712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b="1" dirty="0" smtClean="0"/>
              <a:t>O</a:t>
            </a:r>
            <a:r>
              <a:rPr kumimoji="1" lang="en-US" altLang="zh-CN" sz="1400" b="1" baseline="-25000" dirty="0" smtClean="0"/>
              <a:t>T-1</a:t>
            </a:r>
            <a:endParaRPr kumimoji="1" lang="zh-CN" altLang="en-US" sz="1400" b="1" baseline="-25000" dirty="0"/>
          </a:p>
        </p:txBody>
      </p:sp>
      <p:cxnSp>
        <p:nvCxnSpPr>
          <p:cNvPr id="57" name="直线箭头连接符 56"/>
          <p:cNvCxnSpPr>
            <a:stCxn id="53" idx="6"/>
            <a:endCxn id="54" idx="2"/>
          </p:cNvCxnSpPr>
          <p:nvPr/>
        </p:nvCxnSpPr>
        <p:spPr>
          <a:xfrm flipV="1">
            <a:off x="9167202" y="5425664"/>
            <a:ext cx="330922" cy="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stCxn id="54" idx="4"/>
            <a:endCxn id="55" idx="0"/>
          </p:cNvCxnSpPr>
          <p:nvPr/>
        </p:nvCxnSpPr>
        <p:spPr>
          <a:xfrm>
            <a:off x="9897027" y="5820331"/>
            <a:ext cx="6204" cy="26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53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258" y="-340269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sz="2400" smtClean="0"/>
              <a:t>看个例子</a:t>
            </a:r>
            <a:endParaRPr kumimoji="1" lang="zh-CN" altLang="en-US" sz="24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8823" y="627016"/>
            <a:ext cx="11038114" cy="577378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1</a:t>
            </a:r>
            <a:r>
              <a:rPr lang="zh-CN" altLang="en-US" sz="1600" dirty="0" smtClean="0"/>
              <a:t>）有</a:t>
            </a:r>
            <a:r>
              <a:rPr lang="en-US" altLang="zh-CN" sz="1600" b="1" dirty="0">
                <a:solidFill>
                  <a:srgbClr val="FF0000"/>
                </a:solidFill>
              </a:rPr>
              <a:t>4</a:t>
            </a:r>
            <a:r>
              <a:rPr lang="zh-CN" altLang="en-US" sz="1600" b="1" dirty="0">
                <a:solidFill>
                  <a:srgbClr val="FF0000"/>
                </a:solidFill>
              </a:rPr>
              <a:t>个盒子</a:t>
            </a:r>
            <a:r>
              <a:rPr lang="zh-CN" altLang="en-US" sz="1600" dirty="0"/>
              <a:t>，每个盒子里都装有</a:t>
            </a:r>
            <a:r>
              <a:rPr lang="zh-CN" altLang="en-US" sz="1600" b="1" dirty="0">
                <a:solidFill>
                  <a:srgbClr val="FF0000"/>
                </a:solidFill>
              </a:rPr>
              <a:t>红白两种</a:t>
            </a:r>
            <a:r>
              <a:rPr lang="zh-CN" altLang="en-US" sz="1600" dirty="0"/>
              <a:t>颜色的</a:t>
            </a:r>
            <a:r>
              <a:rPr lang="zh-CN" altLang="en-US" sz="1600" b="1" dirty="0">
                <a:solidFill>
                  <a:srgbClr val="FF0000"/>
                </a:solidFill>
              </a:rPr>
              <a:t>球</a:t>
            </a:r>
            <a:r>
              <a:rPr lang="zh-CN" altLang="en-US" sz="1600" dirty="0"/>
              <a:t>，盒子里的红白求数由下表列出</a:t>
            </a:r>
            <a:r>
              <a:rPr lang="zh-CN" altLang="en-US" sz="1600" dirty="0" smtClean="0"/>
              <a:t>：</a:t>
            </a:r>
            <a:endParaRPr lang="en-US" altLang="zh-CN" sz="1600" dirty="0"/>
          </a:p>
          <a:p>
            <a:pPr>
              <a:lnSpc>
                <a:spcPct val="170000"/>
              </a:lnSpc>
            </a:pPr>
            <a:endParaRPr lang="en-US" altLang="zh-CN" sz="1600" dirty="0" smtClean="0"/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2</a:t>
            </a:r>
            <a:r>
              <a:rPr lang="zh-CN" altLang="en-US" sz="1600" dirty="0"/>
              <a:t>）按照下面的方法</a:t>
            </a:r>
            <a:r>
              <a:rPr lang="zh-CN" altLang="en-US" sz="1600" b="1" dirty="0">
                <a:solidFill>
                  <a:srgbClr val="FF0000"/>
                </a:solidFill>
              </a:rPr>
              <a:t>抽球</a:t>
            </a:r>
            <a:r>
              <a:rPr lang="zh-CN" altLang="en-US" sz="1600" dirty="0"/>
              <a:t>，产生一个球的颜色的</a:t>
            </a:r>
            <a:r>
              <a:rPr lang="zh-CN" altLang="en-US" sz="1600" b="1" dirty="0">
                <a:solidFill>
                  <a:srgbClr val="FF0000"/>
                </a:solidFill>
              </a:rPr>
              <a:t>观测序列</a:t>
            </a:r>
            <a:r>
              <a:rPr lang="zh-CN" altLang="en-US" sz="1600" dirty="0"/>
              <a:t>：</a:t>
            </a:r>
            <a:r>
              <a:rPr lang="zh-CN" altLang="en-US" sz="1600" b="1" dirty="0">
                <a:solidFill>
                  <a:srgbClr val="FF0000"/>
                </a:solidFill>
              </a:rPr>
              <a:t>开始</a:t>
            </a:r>
            <a:r>
              <a:rPr lang="zh-CN" altLang="en-US" sz="1600" dirty="0"/>
              <a:t>从</a:t>
            </a:r>
            <a:r>
              <a:rPr lang="en-US" altLang="zh-CN" sz="1600" dirty="0"/>
              <a:t>4</a:t>
            </a:r>
            <a:r>
              <a:rPr lang="zh-CN" altLang="en-US" sz="1600" dirty="0"/>
              <a:t>个盒子里以</a:t>
            </a:r>
            <a:r>
              <a:rPr lang="zh-CN" altLang="en-US" sz="1600" b="1" dirty="0"/>
              <a:t>等概率</a:t>
            </a:r>
            <a:r>
              <a:rPr lang="zh-CN" altLang="en-US" sz="1600" dirty="0" smtClean="0"/>
              <a:t>随 机</a:t>
            </a:r>
            <a:r>
              <a:rPr lang="zh-CN" altLang="en-US" sz="1600" dirty="0"/>
              <a:t>选取</a:t>
            </a:r>
            <a:r>
              <a:rPr lang="en-US" altLang="zh-CN" sz="1600" dirty="0"/>
              <a:t>1</a:t>
            </a:r>
            <a:r>
              <a:rPr lang="zh-CN" altLang="en-US" sz="1600" dirty="0"/>
              <a:t>个盒子，从这个盒子里随机抽出</a:t>
            </a:r>
            <a:r>
              <a:rPr lang="en-US" altLang="zh-CN" sz="1600" dirty="0"/>
              <a:t>1</a:t>
            </a:r>
            <a:r>
              <a:rPr lang="zh-CN" altLang="en-US" sz="1600" dirty="0"/>
              <a:t>个球，记录其颜色后，放回；然后，从当前盒子随机转移到下一个盒子，</a:t>
            </a:r>
            <a:r>
              <a:rPr lang="zh-CN" altLang="en-US" sz="1600" b="1" dirty="0">
                <a:solidFill>
                  <a:srgbClr val="FF0000"/>
                </a:solidFill>
              </a:rPr>
              <a:t>转移的规则</a:t>
            </a:r>
            <a:r>
              <a:rPr lang="zh-CN" altLang="en-US" sz="1600" dirty="0"/>
              <a:t>是：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如果当前盒子是盒子</a:t>
            </a:r>
            <a:r>
              <a:rPr lang="en-US" altLang="zh-CN" sz="1600" dirty="0"/>
              <a:t>1</a:t>
            </a:r>
            <a:r>
              <a:rPr lang="zh-CN" altLang="en-US" sz="1600" dirty="0"/>
              <a:t>，那么下一个盒子一定是盒子</a:t>
            </a:r>
            <a:r>
              <a:rPr lang="en-US" altLang="zh-CN" sz="1600" dirty="0"/>
              <a:t>2</a:t>
            </a:r>
            <a:r>
              <a:rPr lang="zh-CN" altLang="en-US" sz="1600" dirty="0"/>
              <a:t>；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如果当前盒子是</a:t>
            </a:r>
            <a:r>
              <a:rPr lang="en-US" altLang="zh-CN" sz="1600" dirty="0"/>
              <a:t>2</a:t>
            </a:r>
            <a:r>
              <a:rPr lang="zh-CN" altLang="en-US" sz="1600" dirty="0"/>
              <a:t>或者</a:t>
            </a:r>
            <a:r>
              <a:rPr lang="en-US" altLang="zh-CN" sz="1600" dirty="0"/>
              <a:t>3</a:t>
            </a:r>
            <a:r>
              <a:rPr lang="zh-CN" altLang="en-US" sz="1600" dirty="0"/>
              <a:t>，那么分别以概率</a:t>
            </a:r>
            <a:r>
              <a:rPr lang="en-US" altLang="zh-CN" sz="1600" dirty="0"/>
              <a:t>0.4</a:t>
            </a:r>
            <a:r>
              <a:rPr lang="zh-CN" altLang="en-US" sz="1600" dirty="0"/>
              <a:t>和</a:t>
            </a:r>
            <a:r>
              <a:rPr lang="en-US" altLang="zh-CN" sz="1600" dirty="0"/>
              <a:t>0.6</a:t>
            </a:r>
            <a:r>
              <a:rPr lang="zh-CN" altLang="en-US" sz="1600" dirty="0"/>
              <a:t>转移到左边或右边的盒子；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如果当前盒子是</a:t>
            </a:r>
            <a:r>
              <a:rPr lang="en-US" altLang="zh-CN" sz="1600" dirty="0"/>
              <a:t>4</a:t>
            </a:r>
            <a:r>
              <a:rPr lang="zh-CN" altLang="en-US" sz="1600" dirty="0"/>
              <a:t>，那么各以</a:t>
            </a:r>
            <a:r>
              <a:rPr lang="en-US" altLang="zh-CN" sz="1600" dirty="0"/>
              <a:t>0.5</a:t>
            </a:r>
            <a:r>
              <a:rPr lang="zh-CN" altLang="en-US" sz="1600" dirty="0"/>
              <a:t>的概率停留在盒子</a:t>
            </a:r>
            <a:r>
              <a:rPr lang="en-US" altLang="zh-CN" sz="1600" dirty="0"/>
              <a:t>4</a:t>
            </a:r>
            <a:r>
              <a:rPr lang="zh-CN" altLang="en-US" sz="1600" dirty="0"/>
              <a:t>或转移到盒子</a:t>
            </a:r>
            <a:r>
              <a:rPr lang="en-US" altLang="zh-CN" sz="1600" dirty="0"/>
              <a:t>3</a:t>
            </a:r>
            <a:r>
              <a:rPr lang="zh-CN" altLang="en-US" sz="1600" dirty="0"/>
              <a:t>；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3</a:t>
            </a:r>
            <a:r>
              <a:rPr lang="zh-CN" altLang="en-US" sz="1600" dirty="0"/>
              <a:t>）确定转移的盒子后，再从这个盒子里随机抽出</a:t>
            </a:r>
            <a:r>
              <a:rPr lang="en-US" altLang="zh-CN" sz="1600" dirty="0"/>
              <a:t>1</a:t>
            </a:r>
            <a:r>
              <a:rPr lang="zh-CN" altLang="en-US" sz="1600" dirty="0"/>
              <a:t>个球，记录其颜色，放回；如此下去，重复</a:t>
            </a:r>
            <a:r>
              <a:rPr lang="en-US" altLang="zh-CN" sz="1600" b="1" dirty="0">
                <a:solidFill>
                  <a:srgbClr val="FF0000"/>
                </a:solidFill>
              </a:rPr>
              <a:t>5</a:t>
            </a:r>
            <a:r>
              <a:rPr lang="zh-CN" altLang="en-US" sz="1600" b="1" dirty="0">
                <a:solidFill>
                  <a:srgbClr val="FF0000"/>
                </a:solidFill>
              </a:rPr>
              <a:t>次</a:t>
            </a:r>
            <a:r>
              <a:rPr lang="zh-CN" altLang="en-US" sz="1600" dirty="0"/>
              <a:t>，得到一个球的颜色的观测序列</a:t>
            </a:r>
            <a:r>
              <a:rPr lang="zh-CN" altLang="en-US" sz="1600" dirty="0" smtClean="0"/>
              <a:t>： </a:t>
            </a:r>
            <a:r>
              <a:rPr lang="zh-CN" altLang="en-US" sz="1600" dirty="0"/>
              <a:t>    </a:t>
            </a:r>
            <a:r>
              <a:rPr lang="zh-CN" altLang="en-US" sz="1600" b="1" dirty="0">
                <a:solidFill>
                  <a:srgbClr val="FF0000"/>
                </a:solidFill>
              </a:rPr>
              <a:t>    </a:t>
            </a:r>
            <a:r>
              <a:rPr lang="en-US" altLang="zh-CN" sz="1600" b="1" dirty="0">
                <a:solidFill>
                  <a:srgbClr val="FF0000"/>
                </a:solidFill>
              </a:rPr>
              <a:t>O = {</a:t>
            </a:r>
            <a:r>
              <a:rPr lang="zh-CN" altLang="en-US" sz="1600" b="1" dirty="0">
                <a:solidFill>
                  <a:srgbClr val="FF0000"/>
                </a:solidFill>
              </a:rPr>
              <a:t>红，红，白，白，红</a:t>
            </a:r>
            <a:r>
              <a:rPr lang="en-US" altLang="zh-CN" sz="1600" b="1" dirty="0">
                <a:solidFill>
                  <a:srgbClr val="FF0000"/>
                </a:solidFill>
              </a:rPr>
              <a:t>}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4</a:t>
            </a:r>
            <a:r>
              <a:rPr lang="zh-CN" altLang="en-US" sz="1600" dirty="0"/>
              <a:t>）在这个过程中，观察者</a:t>
            </a:r>
            <a:r>
              <a:rPr lang="zh-CN" altLang="en-US" sz="1600" i="1" u="sng" dirty="0"/>
              <a:t>只能观测得到球的颜色的序列，观测不到球是从哪个盒子取出的</a:t>
            </a:r>
            <a:r>
              <a:rPr lang="zh-CN" altLang="en-US" sz="1600" dirty="0"/>
              <a:t>，即观测不到盒子的序列；</a:t>
            </a:r>
          </a:p>
          <a:p>
            <a:pPr latinLnBrk="1">
              <a:lnSpc>
                <a:spcPct val="170000"/>
              </a:lnSpc>
            </a:pPr>
            <a:r>
              <a:rPr lang="zh-CN" altLang="en-US" sz="1600" dirty="0"/>
              <a:t>（</a:t>
            </a:r>
            <a:r>
              <a:rPr lang="en-US" altLang="zh-CN" sz="1600" dirty="0"/>
              <a:t>5</a:t>
            </a:r>
            <a:r>
              <a:rPr lang="zh-CN" altLang="en-US" sz="1600" dirty="0"/>
              <a:t>）在这个例子中，有两个随机序列，一个是盒子的序列（状态序列），一个是球的颜色的观测序列（观测序列）；前者是隐藏的，只有后者是可观测的，这是一个</a:t>
            </a:r>
            <a:r>
              <a:rPr lang="en-US" altLang="zh-CN" sz="1600" dirty="0"/>
              <a:t>HMM</a:t>
            </a:r>
            <a:r>
              <a:rPr lang="zh-CN" altLang="en-US" sz="1600" dirty="0"/>
              <a:t>模型的例子；</a:t>
            </a:r>
          </a:p>
          <a:p>
            <a:pPr>
              <a:lnSpc>
                <a:spcPct val="170000"/>
              </a:lnSpc>
            </a:pPr>
            <a:endParaRPr kumimoji="1"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981" y="1059646"/>
            <a:ext cx="5689420" cy="8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最后，总是要把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0" y="3429794"/>
            <a:ext cx="4191000" cy="1143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1360" y="2011680"/>
            <a:ext cx="4621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初始概率 </a:t>
            </a:r>
            <a:r>
              <a:rPr lang="en-US" altLang="zh-CN" dirty="0"/>
              <a:t>π </a:t>
            </a:r>
            <a:r>
              <a:rPr lang="zh-CN" altLang="en-US" dirty="0"/>
              <a:t>代替了转移概率 </a:t>
            </a:r>
            <a:r>
              <a:rPr lang="en-US" altLang="zh-CN" dirty="0" smtClean="0"/>
              <a:t>a</a:t>
            </a:r>
          </a:p>
          <a:p>
            <a:r>
              <a:rPr kumimoji="1" lang="zh-CN" altLang="en-US" dirty="0" smtClean="0"/>
              <a:t>这个只是𝞫</a:t>
            </a:r>
            <a:r>
              <a:rPr kumimoji="1" lang="en-US" altLang="zh-CN" dirty="0" smtClean="0"/>
              <a:t>1(</a:t>
            </a:r>
            <a:r>
              <a:rPr kumimoji="1" lang="en-US" altLang="zh-CN" dirty="0" err="1" smtClean="0"/>
              <a:t>i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只是隐藏状态为某个</a:t>
            </a:r>
            <a:r>
              <a:rPr kumimoji="1" lang="en-US" altLang="zh-CN" dirty="0" err="1" smtClean="0"/>
              <a:t>i</a:t>
            </a:r>
            <a:r>
              <a:rPr kumimoji="1" lang="zh-CN" altLang="en-US" dirty="0" smtClean="0"/>
              <a:t>的概率，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还要把这个隐藏状态积分掉，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所以在最后求一次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，得到</a:t>
            </a:r>
            <a:r>
              <a:rPr kumimoji="1" lang="en-US" altLang="zh-CN" dirty="0" smtClean="0"/>
              <a:t>P(O|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629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学习算法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就是估算参数</a:t>
            </a:r>
            <a:r>
              <a:rPr lang="hr-HR" altLang="zh-CN" dirty="0" smtClean="0"/>
              <a:t>𝝀</a:t>
            </a:r>
            <a:r>
              <a:rPr lang="en-US" altLang="zh-CN" dirty="0" smtClean="0"/>
              <a:t>(</a:t>
            </a:r>
            <a:r>
              <a:rPr lang="hr-HR" altLang="zh-CN" dirty="0" smtClean="0"/>
              <a:t>𝝿</a:t>
            </a:r>
            <a:r>
              <a:rPr lang="en-US" altLang="zh-CN" dirty="0" smtClean="0"/>
              <a:t>,A,B</a:t>
            </a:r>
            <a:r>
              <a:rPr kumimoji="1"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两种：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监督学习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非监督学习（</a:t>
            </a:r>
            <a:r>
              <a:rPr kumimoji="1" lang="en-US" altLang="zh-CN" dirty="0" err="1" smtClean="0"/>
              <a:t>Em</a:t>
            </a:r>
            <a:r>
              <a:rPr kumimoji="1" lang="zh-CN" altLang="en-US" dirty="0" smtClean="0"/>
              <a:t>算法）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1891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监督学习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1524" y="1825625"/>
            <a:ext cx="34489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5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9126" y="2611020"/>
            <a:ext cx="10515600" cy="1325563"/>
          </a:xfrm>
        </p:spPr>
        <p:txBody>
          <a:bodyPr/>
          <a:lstStyle/>
          <a:p>
            <a:r>
              <a:rPr kumimoji="1" lang="zh-CN" altLang="en-US" b="1" dirty="0" smtClean="0"/>
              <a:t>非监督学习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4660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P(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|O)</a:t>
            </a:r>
            <a:r>
              <a:rPr kumimoji="1" lang="zh-CN" altLang="en-US" dirty="0" smtClean="0"/>
              <a:t>，我们只能算这个，因为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不知道啊。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我们要求 </a:t>
            </a:r>
            <a:r>
              <a:rPr kumimoji="1" lang="en-US" altLang="zh-CN" dirty="0" smtClean="0"/>
              <a:t>max(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P(O|</a:t>
            </a:r>
            <a:r>
              <a:rPr kumimoji="1" lang="zh-CN" altLang="en-US" dirty="0" smtClean="0"/>
              <a:t>𝝀</a:t>
            </a:r>
            <a:r>
              <a:rPr kumimoji="1" lang="en-US" altLang="zh-CN" dirty="0" smtClean="0"/>
              <a:t>)</a:t>
            </a:r>
          </a:p>
          <a:p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𝝨 </a:t>
            </a:r>
            <a:r>
              <a:rPr kumimoji="1" lang="en-US" altLang="zh-CN" dirty="0" smtClean="0"/>
              <a:t>P(O,I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 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657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回忆</a:t>
            </a:r>
            <a:r>
              <a:rPr kumimoji="1" lang="en-US" altLang="zh-CN" dirty="0" err="1" smtClean="0"/>
              <a:t>Em</a:t>
            </a:r>
            <a:r>
              <a:rPr kumimoji="1" lang="zh-CN" altLang="en-US" dirty="0" smtClean="0"/>
              <a:t>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MLE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1560059"/>
            <a:ext cx="4178300" cy="1072377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982436" y="2946761"/>
            <a:ext cx="2910296" cy="1517289"/>
            <a:chOff x="590550" y="2500400"/>
            <a:chExt cx="6429375" cy="37757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550" y="2663913"/>
              <a:ext cx="6429375" cy="361220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6963" y="2500400"/>
              <a:ext cx="596900" cy="533400"/>
            </a:xfrm>
            <a:prstGeom prst="rect">
              <a:avLst/>
            </a:prstGeom>
          </p:spPr>
        </p:pic>
      </p:grpSp>
      <p:cxnSp>
        <p:nvCxnSpPr>
          <p:cNvPr id="9" name="直线箭头连接符 8"/>
          <p:cNvCxnSpPr>
            <a:endCxn id="7" idx="0"/>
          </p:cNvCxnSpPr>
          <p:nvPr/>
        </p:nvCxnSpPr>
        <p:spPr>
          <a:xfrm flipH="1">
            <a:off x="1346762" y="2338251"/>
            <a:ext cx="691045" cy="60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844083"/>
            <a:ext cx="5732417" cy="1698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834" y="1233333"/>
            <a:ext cx="5461000" cy="2540000"/>
          </a:xfrm>
          <a:prstGeom prst="rect">
            <a:avLst/>
          </a:prstGeom>
        </p:spPr>
      </p:pic>
      <p:sp>
        <p:nvSpPr>
          <p:cNvPr id="13" name="内容占位符 2"/>
          <p:cNvSpPr txBox="1">
            <a:spLocks/>
          </p:cNvSpPr>
          <p:nvPr/>
        </p:nvSpPr>
        <p:spPr>
          <a:xfrm>
            <a:off x="7234383" y="4260968"/>
            <a:ext cx="4957617" cy="240363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然后，我们就让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函数找到最大值，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然后，我们确定最大时候的这个新的𝛳*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然后，基于这个新的𝛳*，我们再构造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函数，也就是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不断迭代，直到𝛳收敛</a:t>
            </a:r>
            <a:endParaRPr kumimoji="1" lang="en-US" altLang="zh-CN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268" y="5511593"/>
            <a:ext cx="1620470" cy="5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那么来求：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表示成 </a:t>
            </a: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|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O;</a:t>
            </a:r>
            <a:r>
              <a:rPr kumimoji="1" lang="zh-CN" altLang="en-US" dirty="0" smtClean="0"/>
              <a:t> 𝝀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026" y="580208"/>
            <a:ext cx="2385334" cy="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34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维特比算法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www.cnblogs.com/Denise-hzf/p/6612212.html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讲的不错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24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" y="-63844"/>
            <a:ext cx="7429500" cy="692854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886575" y="3357563"/>
            <a:ext cx="10287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353675" y="3357563"/>
            <a:ext cx="10287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8620125" y="3357563"/>
            <a:ext cx="1028700" cy="9715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6886575" y="4924425"/>
            <a:ext cx="1028700" cy="971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Dry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0353675" y="4924425"/>
            <a:ext cx="1028700" cy="971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/>
              <a:t>Soggy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8620125" y="4924425"/>
            <a:ext cx="1028700" cy="971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smtClean="0"/>
              <a:t>Damp</a:t>
            </a:r>
            <a:endParaRPr kumimoji="1" lang="zh-CN" altLang="en-US" sz="1600" dirty="0"/>
          </a:p>
        </p:txBody>
      </p:sp>
      <p:cxnSp>
        <p:nvCxnSpPr>
          <p:cNvPr id="12" name="直线箭头连接符 11"/>
          <p:cNvCxnSpPr/>
          <p:nvPr/>
        </p:nvCxnSpPr>
        <p:spPr>
          <a:xfrm>
            <a:off x="8015288" y="3843338"/>
            <a:ext cx="500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9648825" y="3843338"/>
            <a:ext cx="500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7400925" y="4352926"/>
            <a:ext cx="14288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9120187" y="4329113"/>
            <a:ext cx="14288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>
            <a:off x="10868025" y="4352926"/>
            <a:ext cx="14288" cy="57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框架 18"/>
          <p:cNvSpPr/>
          <p:nvPr/>
        </p:nvSpPr>
        <p:spPr>
          <a:xfrm>
            <a:off x="6226968" y="2900363"/>
            <a:ext cx="5786438" cy="1843086"/>
          </a:xfrm>
          <a:prstGeom prst="frame">
            <a:avLst>
              <a:gd name="adj1" fmla="val 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60866" y="2350055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>
                <a:solidFill>
                  <a:schemeClr val="accent5"/>
                </a:solidFill>
              </a:rPr>
              <a:t>Max P(i1,i2,i3)</a:t>
            </a:r>
            <a:endParaRPr kumimoji="1" lang="zh-CN" altLang="en-US" dirty="0">
              <a:solidFill>
                <a:schemeClr val="accent5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66728" y="3012044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i1</a:t>
            </a:r>
            <a:endParaRPr kumimoji="1"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9000278" y="298823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i2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10714778" y="2988231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i3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40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9562" y="2740818"/>
            <a:ext cx="10515600" cy="343376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7187"/>
            <a:ext cx="12192001" cy="25139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1301"/>
            <a:ext cx="12262908" cy="279241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167" y="287865"/>
            <a:ext cx="4751095" cy="309430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43369" y="2609334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干的</a:t>
            </a:r>
            <a:endParaRPr kumimoji="1"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3230880" y="2113280"/>
            <a:ext cx="396240" cy="13614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4206240" y="2740818"/>
            <a:ext cx="2976880" cy="53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64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44582" y="1384664"/>
            <a:ext cx="1358537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62149" y="2124891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066800" y="1574074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459773" y="1554480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541417" y="2194560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51462" y="1384664"/>
            <a:ext cx="1358537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739934" y="2248987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773680" y="1574074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476896" y="1484811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184070" y="1776548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132217" y="1365070"/>
            <a:ext cx="1358537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237806" y="1846217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223659" y="1567542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57206" y="1589314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888229" y="1939835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830389" y="1365070"/>
            <a:ext cx="1358537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946861" y="1764573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195057" y="1460862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738258" y="1672045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740707" y="2031272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2782388" y="1894114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914199" y="1477188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219005" y="177654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5165269" y="1602376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740624" y="1589314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490799" y="1891937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783079" y="1913707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180805" y="1471748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38200" y="1569719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87186" y="187016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134291" y="1870165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206929" y="2070462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488870" y="2081348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3474718" y="1752599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360417" y="2340428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237806" y="210529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507773" y="1852747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493626" y="1574072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507773" y="211182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169626" y="1952896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998570" y="2297971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246766" y="1994260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965908" y="201058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270714" y="2309944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319349" y="90133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1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939141" y="90133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2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568675" y="90133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3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315587" y="901337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4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404949" y="3500845"/>
            <a:ext cx="101890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703901" y="3605348"/>
            <a:ext cx="61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1918062" y="3500845"/>
            <a:ext cx="101890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2217014" y="3605348"/>
            <a:ext cx="61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393070" y="3496491"/>
            <a:ext cx="101890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692022" y="3600994"/>
            <a:ext cx="61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4906183" y="3496491"/>
            <a:ext cx="101890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5205135" y="3600994"/>
            <a:ext cx="61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6381191" y="3479074"/>
            <a:ext cx="1018901" cy="940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680143" y="3583577"/>
            <a:ext cx="6154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 smtClean="0">
                <a:solidFill>
                  <a:schemeClr val="bg1"/>
                </a:solidFill>
              </a:rPr>
              <a:t>?</a:t>
            </a:r>
            <a:endParaRPr kumimoji="1" lang="zh-CN" altLang="en-US" sz="4400" dirty="0">
              <a:solidFill>
                <a:schemeClr val="bg1"/>
              </a:solidFill>
            </a:endParaRPr>
          </a:p>
        </p:txBody>
      </p:sp>
      <p:sp>
        <p:nvSpPr>
          <p:cNvPr id="67" name="右箭头 66"/>
          <p:cNvSpPr/>
          <p:nvPr/>
        </p:nvSpPr>
        <p:spPr>
          <a:xfrm>
            <a:off x="1490799" y="3836125"/>
            <a:ext cx="3766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右箭头 67"/>
          <p:cNvSpPr/>
          <p:nvPr/>
        </p:nvSpPr>
        <p:spPr>
          <a:xfrm>
            <a:off x="2987581" y="3818707"/>
            <a:ext cx="3766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右箭头 68"/>
          <p:cNvSpPr/>
          <p:nvPr/>
        </p:nvSpPr>
        <p:spPr>
          <a:xfrm>
            <a:off x="4541518" y="3823060"/>
            <a:ext cx="3766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右箭头 69"/>
          <p:cNvSpPr/>
          <p:nvPr/>
        </p:nvSpPr>
        <p:spPr>
          <a:xfrm>
            <a:off x="5981155" y="3818706"/>
            <a:ext cx="3766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776152" y="5401487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2316478" y="5401486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3777678" y="5401486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5304599" y="5394949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6744025" y="5375349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/>
          <p:cNvCxnSpPr/>
          <p:nvPr/>
        </p:nvCxnSpPr>
        <p:spPr>
          <a:xfrm>
            <a:off x="887186" y="4572000"/>
            <a:ext cx="0" cy="666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2432957" y="4572000"/>
            <a:ext cx="0" cy="666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/>
          <p:nvPr/>
        </p:nvCxnSpPr>
        <p:spPr>
          <a:xfrm>
            <a:off x="3888712" y="4548051"/>
            <a:ext cx="0" cy="666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/>
          <p:cNvCxnSpPr/>
          <p:nvPr/>
        </p:nvCxnSpPr>
        <p:spPr>
          <a:xfrm>
            <a:off x="5415633" y="4572000"/>
            <a:ext cx="0" cy="666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/>
          <p:cNvCxnSpPr/>
          <p:nvPr/>
        </p:nvCxnSpPr>
        <p:spPr>
          <a:xfrm>
            <a:off x="6890641" y="4548050"/>
            <a:ext cx="0" cy="6662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125" y="1547947"/>
            <a:ext cx="2241617" cy="1340575"/>
          </a:xfrm>
          <a:prstGeom prst="rect">
            <a:avLst/>
          </a:prstGeom>
        </p:spPr>
      </p:pic>
      <p:sp>
        <p:nvSpPr>
          <p:cNvPr id="84" name="右箭头 83"/>
          <p:cNvSpPr/>
          <p:nvPr/>
        </p:nvSpPr>
        <p:spPr>
          <a:xfrm>
            <a:off x="11536960" y="2024744"/>
            <a:ext cx="376645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957" y="3538766"/>
            <a:ext cx="1258748" cy="1324613"/>
          </a:xfrm>
          <a:prstGeom prst="rect">
            <a:avLst/>
          </a:prstGeom>
        </p:spPr>
      </p:pic>
      <p:sp>
        <p:nvSpPr>
          <p:cNvPr id="86" name="圆角矩形 85"/>
          <p:cNvSpPr/>
          <p:nvPr/>
        </p:nvSpPr>
        <p:spPr>
          <a:xfrm>
            <a:off x="10461185" y="3584303"/>
            <a:ext cx="1358537" cy="128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1369054" y="3891278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1371503" y="4250505"/>
            <a:ext cx="222068" cy="23513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629366" y="4517204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0901510" y="4529177"/>
            <a:ext cx="222068" cy="2351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96"/>
          <p:cNvSpPr txBox="1"/>
          <p:nvPr/>
        </p:nvSpPr>
        <p:spPr>
          <a:xfrm>
            <a:off x="10507126" y="3678085"/>
            <a:ext cx="6154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smtClean="0">
                <a:solidFill>
                  <a:schemeClr val="bg1"/>
                </a:solidFill>
              </a:rPr>
              <a:t>?/?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664" y="5610480"/>
            <a:ext cx="3403151" cy="452442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8856617" y="116259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盒子间的转移概率</a:t>
            </a:r>
            <a:endParaRPr kumimoji="1"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9000309" y="306977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从盒子中选球的概率</a:t>
            </a:r>
            <a:endParaRPr kumimoji="1"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8974183" y="52382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初始挑选盒子的概率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2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第三天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89200"/>
            <a:ext cx="12198577" cy="24632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0"/>
            <a:ext cx="3962400" cy="25806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6057" y="4069840"/>
            <a:ext cx="11421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解释下：</a:t>
            </a:r>
            <a:endParaRPr kumimoji="1"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以为算第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天为例子，已知</a:t>
            </a:r>
            <a:r>
              <a:rPr kumimoji="1" lang="en-US" altLang="zh-CN" dirty="0" smtClean="0"/>
              <a:t>Dry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Damp</a:t>
            </a:r>
            <a:r>
              <a:rPr kumimoji="1" lang="zh-CN" altLang="en-US" dirty="0" smtClean="0"/>
              <a:t>，算出来，假设在第二天</a:t>
            </a:r>
            <a:r>
              <a:rPr kumimoji="1" lang="en-US" altLang="zh-CN" dirty="0" smtClean="0"/>
              <a:t>i2</a:t>
            </a:r>
            <a:r>
              <a:rPr kumimoji="1" lang="zh-CN" altLang="en-US" dirty="0" smtClean="0"/>
              <a:t>，状态为</a:t>
            </a:r>
            <a:r>
              <a:rPr kumimoji="1" lang="en-US" altLang="zh-CN" dirty="0" smtClean="0"/>
              <a:t>Cloudy</a:t>
            </a:r>
            <a:r>
              <a:rPr kumimoji="1" lang="zh-CN" altLang="en-US" dirty="0" smtClean="0"/>
              <a:t>概率最大，导致第二天的可见状态为最大。现在算第三天！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那么，你应该是算算</a:t>
            </a:r>
            <a:r>
              <a:rPr kumimoji="1" lang="en-US" altLang="zh-CN" dirty="0" smtClean="0"/>
              <a:t>P(day3-Sunny)</a:t>
            </a:r>
            <a:r>
              <a:rPr kumimoji="1" lang="zh-CN" altLang="en-US" dirty="0" smtClean="0"/>
              <a:t> * </a:t>
            </a:r>
            <a:r>
              <a:rPr kumimoji="1" lang="en-US" altLang="zh-CN" dirty="0" smtClean="0"/>
              <a:t>P(day3-sunny-Soggy)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P(day3-Cloudy)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* </a:t>
            </a:r>
            <a:r>
              <a:rPr kumimoji="1" lang="en-US" altLang="zh-CN" dirty="0" smtClean="0"/>
              <a:t>P(day3-cloudy-Soggy)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…</a:t>
            </a:r>
            <a:r>
              <a:rPr kumimoji="1" lang="en-US" altLang="zh-CN" dirty="0" smtClean="0"/>
              <a:t>.</a:t>
            </a:r>
          </a:p>
          <a:p>
            <a:r>
              <a:rPr kumimoji="1" lang="zh-CN" altLang="en-US" dirty="0" smtClean="0"/>
              <a:t>总共是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个，对吧？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 </a:t>
            </a:r>
            <a:r>
              <a:rPr kumimoji="1" lang="en-US" altLang="zh-CN" dirty="0"/>
              <a:t>P(day3-Sunny)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咋来的呢？肯定是</a:t>
            </a:r>
            <a:r>
              <a:rPr kumimoji="1" lang="en-US" altLang="zh-CN" dirty="0" smtClean="0"/>
              <a:t>P(day2-?)</a:t>
            </a:r>
            <a:r>
              <a:rPr kumimoji="1" lang="zh-CN" altLang="en-US" dirty="0" smtClean="0"/>
              <a:t> * </a:t>
            </a:r>
            <a:r>
              <a:rPr kumimoji="1" lang="en-US" altLang="zh-CN" dirty="0" smtClean="0"/>
              <a:t>P(?</a:t>
            </a:r>
            <a:r>
              <a:rPr kumimoji="1" lang="en-US" altLang="zh-CN" dirty="0" smtClean="0">
                <a:sym typeface="Wingdings"/>
              </a:rPr>
              <a:t>Sunny) </a:t>
            </a:r>
            <a:r>
              <a:rPr kumimoji="1" lang="zh-CN" altLang="en-US" dirty="0" smtClean="0">
                <a:sym typeface="Wingdings"/>
              </a:rPr>
              <a:t>来的吧。其中？是各种天气状态（</a:t>
            </a:r>
            <a:r>
              <a:rPr kumimoji="1" lang="en-US" altLang="zh-CN" dirty="0" smtClean="0">
                <a:sym typeface="Wingdings"/>
              </a:rPr>
              <a:t>4</a:t>
            </a:r>
            <a:r>
              <a:rPr kumimoji="1" lang="zh-CN" altLang="en-US" dirty="0" smtClean="0">
                <a:sym typeface="Wingdings"/>
              </a:rPr>
              <a:t>种）</a:t>
            </a:r>
            <a:endParaRPr kumimoji="1" lang="en-US" altLang="zh-CN" dirty="0" smtClean="0">
              <a:sym typeface="Wingdings"/>
            </a:endParaRPr>
          </a:p>
          <a:p>
            <a:r>
              <a:rPr kumimoji="1" lang="en-US" altLang="zh-CN" dirty="0"/>
              <a:t>P(day2-</a:t>
            </a:r>
            <a:r>
              <a:rPr kumimoji="1" lang="en-US" altLang="zh-CN" dirty="0" smtClean="0"/>
              <a:t>?)</a:t>
            </a:r>
            <a:r>
              <a:rPr kumimoji="1" lang="zh-CN" altLang="en-US" dirty="0" smtClean="0"/>
              <a:t>呢？如何确定哪个大呢？</a:t>
            </a:r>
            <a:endParaRPr kumimoji="1" lang="en-US" altLang="zh-CN" dirty="0" smtClean="0"/>
          </a:p>
          <a:p>
            <a:r>
              <a:rPr kumimoji="1" lang="zh-CN" altLang="en-US" dirty="0" smtClean="0">
                <a:sym typeface="Wingdings"/>
              </a:rPr>
              <a:t>不用确定，因为，第二天的</a:t>
            </a:r>
            <a:r>
              <a:rPr kumimoji="1" lang="en-US" altLang="zh-CN" dirty="0" smtClean="0">
                <a:sym typeface="Wingdings"/>
              </a:rPr>
              <a:t>Damp</a:t>
            </a:r>
            <a:r>
              <a:rPr kumimoji="1" lang="zh-CN" altLang="en-US" dirty="0" smtClean="0">
                <a:sym typeface="Wingdings"/>
              </a:rPr>
              <a:t>已经替我们确定了，就得是我们算出那个，也就是第一行说的</a:t>
            </a:r>
            <a:r>
              <a:rPr kumimoji="1" lang="en-US" altLang="zh-CN" dirty="0" smtClean="0">
                <a:sym typeface="Wingdings"/>
              </a:rPr>
              <a:t>P(day2-Cloudy),</a:t>
            </a:r>
            <a:r>
              <a:rPr kumimoji="1" lang="zh-CN" altLang="en-US" dirty="0" smtClean="0">
                <a:sym typeface="Wingdings"/>
              </a:rPr>
              <a:t>所以，我理解不一定是排列最大的一个，而是根据可见值得限定条件得到的最大的那个）</a:t>
            </a:r>
            <a:endParaRPr kumimoji="1" lang="en-US" altLang="zh-CN" dirty="0" smtClean="0">
              <a:sym typeface="Wingdings"/>
            </a:endParaRPr>
          </a:p>
          <a:p>
            <a:endParaRPr kumimoji="1" lang="zh-CN" altLang="en-US" dirty="0"/>
          </a:p>
        </p:txBody>
      </p:sp>
      <p:sp>
        <p:nvSpPr>
          <p:cNvPr id="8" name="下箭头 7"/>
          <p:cNvSpPr/>
          <p:nvPr/>
        </p:nvSpPr>
        <p:spPr>
          <a:xfrm>
            <a:off x="10996141" y="-127440"/>
            <a:ext cx="721895" cy="689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17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背包问题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动态规划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hlinkClick r:id="rId2"/>
              </a:rPr>
              <a:t>http</a:t>
            </a:r>
            <a:r>
              <a:rPr kumimoji="1" lang="en-US" altLang="zh-CN" dirty="0">
                <a:hlinkClick r:id="rId2"/>
              </a:rPr>
              <a:t>://</a:t>
            </a:r>
            <a:r>
              <a:rPr kumimoji="1" lang="en-US" altLang="zh-CN" dirty="0" smtClean="0">
                <a:hlinkClick r:id="rId2"/>
              </a:rPr>
              <a:t>www.hawstein.com/posts/dp-novice-to-advanced.html</a:t>
            </a:r>
            <a:r>
              <a:rPr kumimoji="1" lang="zh-CN" altLang="en-US" dirty="0" smtClean="0">
                <a:hlinkClick r:id="rId2"/>
              </a:rPr>
              <a:t> </a:t>
            </a:r>
            <a:endParaRPr kumimoji="1" lang="en-US" altLang="zh-CN" dirty="0" smtClean="0">
              <a:hlinkClick r:id="rId2"/>
            </a:endParaRPr>
          </a:p>
          <a:p>
            <a:r>
              <a:rPr lang="zh-CN" altLang="en-US" dirty="0"/>
              <a:t>如果我们有面值为</a:t>
            </a:r>
            <a:r>
              <a:rPr lang="en-US" altLang="zh-CN" dirty="0"/>
              <a:t>1</a:t>
            </a:r>
            <a:r>
              <a:rPr lang="zh-CN" altLang="en-US" dirty="0"/>
              <a:t>元、</a:t>
            </a:r>
            <a:r>
              <a:rPr lang="en-US" altLang="zh-CN" dirty="0"/>
              <a:t>3</a:t>
            </a:r>
            <a:r>
              <a:rPr lang="zh-CN" altLang="en-US" dirty="0"/>
              <a:t>元和</a:t>
            </a:r>
            <a:r>
              <a:rPr lang="en-US" altLang="zh-CN" dirty="0"/>
              <a:t>5</a:t>
            </a:r>
            <a:r>
              <a:rPr lang="zh-CN" altLang="en-US" dirty="0"/>
              <a:t>元的硬币若干枚，如何用最少的硬币凑够</a:t>
            </a:r>
            <a:r>
              <a:rPr lang="en-US" altLang="zh-CN" dirty="0"/>
              <a:t>11</a:t>
            </a:r>
            <a:r>
              <a:rPr lang="zh-CN" altLang="en-US" dirty="0"/>
              <a:t>元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kumimoji="1" lang="zh-CN" altLang="en-US" dirty="0" smtClean="0"/>
              <a:t>暴力法：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，？个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元；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，？个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元；。。。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有大量的重复计算，比如</a:t>
            </a:r>
            <a:r>
              <a:rPr kumimoji="1" lang="en-US" altLang="zh-CN" dirty="0" smtClean="0"/>
              <a:t>1(1)</a:t>
            </a:r>
            <a:r>
              <a:rPr kumimoji="1" lang="zh-CN" altLang="en-US" dirty="0" smtClean="0"/>
              <a:t> </a:t>
            </a:r>
            <a:r>
              <a:rPr kumimoji="1" lang="en-US" altLang="zh-CN" u="sng" dirty="0" smtClean="0"/>
              <a:t>2(3)</a:t>
            </a:r>
            <a:r>
              <a:rPr kumimoji="1" lang="zh-CN" altLang="en-US" u="sng" dirty="0" smtClean="0"/>
              <a:t> </a:t>
            </a:r>
            <a:r>
              <a:rPr kumimoji="1" lang="en-US" altLang="zh-CN" u="sng" dirty="0" smtClean="0"/>
              <a:t>1(5)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2(1),</a:t>
            </a:r>
            <a:r>
              <a:rPr kumimoji="1" lang="zh-CN" altLang="en-US" dirty="0" smtClean="0"/>
              <a:t> </a:t>
            </a:r>
            <a:r>
              <a:rPr kumimoji="1" lang="en-US" altLang="zh-CN" u="sng" dirty="0" smtClean="0"/>
              <a:t>2(3),1(5)</a:t>
            </a:r>
          </a:p>
          <a:p>
            <a:pPr lvl="1"/>
            <a:r>
              <a:rPr kumimoji="1" lang="zh-CN" altLang="en-US" dirty="0" smtClean="0"/>
              <a:t>动态规划怎么做？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核心就是，我设</a:t>
            </a:r>
            <a:r>
              <a:rPr kumimoji="1" lang="en-US" altLang="zh-CN" dirty="0" smtClean="0"/>
              <a:t>d(x)</a:t>
            </a:r>
            <a:r>
              <a:rPr kumimoji="1" lang="zh-CN" altLang="en-US" dirty="0" smtClean="0"/>
              <a:t>为硬币最少数，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就是面值，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元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我从</a:t>
            </a:r>
            <a:r>
              <a:rPr kumimoji="1" lang="en-US" altLang="zh-CN" dirty="0" smtClean="0"/>
              <a:t>d(1)</a:t>
            </a:r>
            <a:r>
              <a:rPr kumimoji="1" lang="zh-CN" altLang="en-US" dirty="0" smtClean="0"/>
              <a:t>递归算到</a:t>
            </a:r>
            <a:r>
              <a:rPr kumimoji="1" lang="en-US" altLang="zh-CN" dirty="0" smtClean="0"/>
              <a:t>d(11)</a:t>
            </a:r>
          </a:p>
          <a:p>
            <a:pPr lvl="2"/>
            <a:r>
              <a:rPr kumimoji="1" lang="zh-CN" altLang="en-US" dirty="0" smtClean="0"/>
              <a:t>期间技巧：</a:t>
            </a:r>
            <a:endParaRPr kumimoji="1" lang="en-US" altLang="zh-CN" dirty="0" smtClean="0"/>
          </a:p>
          <a:p>
            <a:pPr lvl="3"/>
            <a:r>
              <a:rPr lang="zh-CN" altLang="mr-IN" dirty="0" smtClean="0"/>
              <a:t>状态</a:t>
            </a:r>
            <a:r>
              <a:rPr lang="mr-IN" altLang="zh-CN" dirty="0" err="1"/>
              <a:t>d</a:t>
            </a:r>
            <a:r>
              <a:rPr lang="mr-IN" altLang="zh-CN" dirty="0"/>
              <a:t>(</a:t>
            </a:r>
            <a:r>
              <a:rPr lang="mr-IN" altLang="zh-CN" dirty="0" err="1"/>
              <a:t>i</a:t>
            </a:r>
            <a:r>
              <a:rPr lang="mr-IN" altLang="zh-CN" dirty="0"/>
              <a:t>)</a:t>
            </a:r>
            <a:r>
              <a:rPr lang="zh-CN" altLang="mr-IN" dirty="0"/>
              <a:t>的方程是：</a:t>
            </a:r>
            <a:r>
              <a:rPr lang="mr-IN" altLang="zh-CN" dirty="0" err="1"/>
              <a:t>d</a:t>
            </a:r>
            <a:r>
              <a:rPr lang="mr-IN" altLang="zh-CN" dirty="0"/>
              <a:t>(3)=</a:t>
            </a:r>
            <a:r>
              <a:rPr lang="mr-IN" altLang="zh-CN" dirty="0" err="1"/>
              <a:t>min</a:t>
            </a:r>
            <a:r>
              <a:rPr lang="mr-IN" altLang="zh-CN" dirty="0"/>
              <a:t>{</a:t>
            </a:r>
            <a:r>
              <a:rPr lang="mr-IN" altLang="zh-CN" dirty="0" err="1"/>
              <a:t>d</a:t>
            </a:r>
            <a:r>
              <a:rPr lang="mr-IN" altLang="zh-CN" dirty="0"/>
              <a:t>(3-1)+1, </a:t>
            </a:r>
            <a:r>
              <a:rPr lang="mr-IN" altLang="zh-CN" dirty="0" err="1"/>
              <a:t>d</a:t>
            </a:r>
            <a:r>
              <a:rPr lang="mr-IN" altLang="zh-CN" dirty="0"/>
              <a:t>(3-3)+1</a:t>
            </a:r>
            <a:r>
              <a:rPr lang="mr-IN" altLang="zh-CN" dirty="0" smtClean="0"/>
              <a:t>}</a:t>
            </a:r>
            <a:endParaRPr lang="en-US" altLang="zh-CN" dirty="0" smtClean="0"/>
          </a:p>
          <a:p>
            <a:pPr lvl="3"/>
            <a:r>
              <a:rPr lang="mr-IN" altLang="zh-CN" dirty="0" err="1"/>
              <a:t>d</a:t>
            </a:r>
            <a:r>
              <a:rPr lang="mr-IN" altLang="zh-CN" dirty="0"/>
              <a:t>(</a:t>
            </a:r>
            <a:r>
              <a:rPr lang="mr-IN" altLang="zh-CN" dirty="0" err="1"/>
              <a:t>i</a:t>
            </a:r>
            <a:r>
              <a:rPr lang="mr-IN" altLang="zh-CN" dirty="0"/>
              <a:t>)=</a:t>
            </a:r>
            <a:r>
              <a:rPr lang="mr-IN" altLang="zh-CN" dirty="0" err="1"/>
              <a:t>min</a:t>
            </a:r>
            <a:r>
              <a:rPr lang="mr-IN" altLang="zh-CN" dirty="0"/>
              <a:t>{ </a:t>
            </a:r>
            <a:r>
              <a:rPr lang="mr-IN" altLang="zh-CN" dirty="0" err="1"/>
              <a:t>d</a:t>
            </a:r>
            <a:r>
              <a:rPr lang="mr-IN" altLang="zh-CN" dirty="0"/>
              <a:t>(</a:t>
            </a:r>
            <a:r>
              <a:rPr lang="mr-IN" altLang="zh-CN" dirty="0" err="1"/>
              <a:t>i-v</a:t>
            </a:r>
            <a:r>
              <a:rPr lang="mr-IN" altLang="zh-CN" baseline="-25000" dirty="0" err="1"/>
              <a:t>j</a:t>
            </a:r>
            <a:r>
              <a:rPr lang="mr-IN" altLang="zh-CN" dirty="0"/>
              <a:t>)+1 }</a:t>
            </a:r>
            <a:r>
              <a:rPr lang="zh-CN" altLang="mr-IN" dirty="0"/>
              <a:t>，其中</a:t>
            </a:r>
            <a:r>
              <a:rPr lang="mr-IN" altLang="zh-CN" dirty="0" err="1"/>
              <a:t>i-v</a:t>
            </a:r>
            <a:r>
              <a:rPr lang="mr-IN" altLang="zh-CN" baseline="-25000" dirty="0" err="1"/>
              <a:t>j</a:t>
            </a:r>
            <a:r>
              <a:rPr lang="mr-IN" altLang="zh-CN" dirty="0"/>
              <a:t> &gt;=0</a:t>
            </a:r>
            <a:r>
              <a:rPr lang="zh-CN" altLang="mr-IN" dirty="0"/>
              <a:t>，</a:t>
            </a:r>
            <a:r>
              <a:rPr lang="mr-IN" altLang="zh-CN" dirty="0" err="1"/>
              <a:t>v</a:t>
            </a:r>
            <a:r>
              <a:rPr lang="mr-IN" altLang="zh-CN" baseline="-25000" dirty="0" err="1"/>
              <a:t>j</a:t>
            </a:r>
            <a:r>
              <a:rPr lang="zh-CN" altLang="mr-IN" dirty="0"/>
              <a:t>表示第</a:t>
            </a:r>
            <a:r>
              <a:rPr lang="mr-IN" altLang="zh-CN" dirty="0" err="1"/>
              <a:t>j</a:t>
            </a:r>
            <a:r>
              <a:rPr lang="zh-CN" altLang="mr-IN" dirty="0"/>
              <a:t>个硬币的面值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13184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背包问题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2"/>
              </a:rPr>
              <a:t>https://mp.weixin.qq.com/s/q5hrPU7o4xE-0Jda_26DLw</a:t>
            </a:r>
            <a:endParaRPr kumimoji="1" lang="en-US" altLang="zh-CN" dirty="0"/>
          </a:p>
          <a:p>
            <a:r>
              <a:rPr kumimoji="1" lang="zh-CN" altLang="en-US" dirty="0" smtClean="0"/>
              <a:t>本质就是算，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从重量为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开始，递归推出，每增加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个重量，价值最高的数，然后一直推到重量为</a:t>
            </a:r>
            <a:r>
              <a:rPr kumimoji="1" lang="en-US" altLang="zh-CN" dirty="0" smtClean="0"/>
              <a:t>10</a:t>
            </a:r>
            <a:endParaRPr kumimoji="1" lang="zh-CN" altLang="en-US" dirty="0"/>
          </a:p>
        </p:txBody>
      </p:sp>
      <p:grpSp>
        <p:nvGrpSpPr>
          <p:cNvPr id="12" name="组 11"/>
          <p:cNvGrpSpPr/>
          <p:nvPr/>
        </p:nvGrpSpPr>
        <p:grpSpPr>
          <a:xfrm>
            <a:off x="0" y="4283631"/>
            <a:ext cx="4102100" cy="2574369"/>
            <a:chOff x="838200" y="3182233"/>
            <a:chExt cx="4102100" cy="257436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86502"/>
              <a:ext cx="4102100" cy="2070100"/>
            </a:xfrm>
            <a:prstGeom prst="rect">
              <a:avLst/>
            </a:prstGeom>
          </p:spPr>
        </p:pic>
        <p:cxnSp>
          <p:nvCxnSpPr>
            <p:cNvPr id="6" name="直线箭头连接符 5"/>
            <p:cNvCxnSpPr/>
            <p:nvPr/>
          </p:nvCxnSpPr>
          <p:spPr>
            <a:xfrm flipH="1">
              <a:off x="3589362" y="3266141"/>
              <a:ext cx="467360" cy="8839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618140" y="3182233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总价值</a:t>
              </a:r>
              <a:endParaRPr kumimoji="1" lang="zh-CN" altLang="en-US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226561" y="3423920"/>
            <a:ext cx="71560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行是每个物品</a:t>
            </a:r>
            <a:r>
              <a:rPr kumimoji="1" lang="zh-CN" altLang="en-US" dirty="0"/>
              <a:t>，</a:t>
            </a:r>
            <a:r>
              <a:rPr kumimoji="1" lang="zh-CN" altLang="en-US" dirty="0" smtClean="0"/>
              <a:t>列是总的重量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自下向上推导，顺序是从左往右，推完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行，在上升一行</a:t>
            </a:r>
            <a:endParaRPr kumimoji="1" lang="en-US" altLang="zh-CN" dirty="0" smtClean="0"/>
          </a:p>
          <a:p>
            <a:r>
              <a:rPr kumimoji="1" lang="zh-CN" altLang="en-US" dirty="0" smtClean="0"/>
              <a:t>起始：看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号物品，重量是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，价值是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，放入，看看放入她到包里面的价值</a:t>
            </a:r>
            <a:endParaRPr kumimoji="1" lang="en-US" altLang="zh-CN" dirty="0" smtClean="0"/>
          </a:p>
          <a:p>
            <a:r>
              <a:rPr kumimoji="1" lang="zh-CN" altLang="en-US" dirty="0" smtClean="0"/>
              <a:t>第二步：放入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号物品，重量是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，价值是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，看看价值变化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这步很重要，细节！包裹重量还是从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增大到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，看看价值变化。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比如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的时候，我一看，我能放进去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号物品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重</a:t>
            </a:r>
            <a:r>
              <a:rPr kumimoji="1" lang="en-US" altLang="zh-CN" dirty="0" smtClean="0"/>
              <a:t>5)</a:t>
            </a:r>
            <a:r>
              <a:rPr kumimoji="1" lang="zh-CN" altLang="en-US" dirty="0" smtClean="0"/>
              <a:t>了，一看价值变成了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，填入。说明啥，说明，之前的最优被我新放入的替代了。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48397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9180" y="706914"/>
            <a:ext cx="6101364" cy="30319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7440" y="4378960"/>
            <a:ext cx="10728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再看，第三块物品放进去了，到重量是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的时候，你丫是可以被放进去了，但是，你查表，</a:t>
            </a:r>
            <a:r>
              <a:rPr kumimoji="1" lang="en-US" altLang="zh-CN" dirty="0" smtClean="0"/>
              <a:t>6-6=0</a:t>
            </a:r>
            <a:r>
              <a:rPr kumimoji="1" lang="zh-CN" altLang="en-US" dirty="0" smtClean="0"/>
              <a:t>的价值是</a:t>
            </a:r>
            <a:r>
              <a:rPr kumimoji="1" lang="en-US" altLang="zh-CN" dirty="0" smtClean="0"/>
              <a:t>0,</a:t>
            </a:r>
            <a:r>
              <a:rPr kumimoji="1" lang="zh-CN" altLang="en-US" dirty="0" smtClean="0"/>
              <a:t>你只作罢。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那背包增加重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的容量的时候，你高兴了，</a:t>
            </a:r>
            <a:r>
              <a:rPr kumimoji="1" lang="en-US" altLang="zh-CN" dirty="0" smtClean="0"/>
              <a:t>7-6=1</a:t>
            </a:r>
            <a:r>
              <a:rPr kumimoji="1" lang="zh-CN" altLang="en-US" dirty="0" smtClean="0"/>
              <a:t>，你去看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的价值，还是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，你还是放不进去，没意义，你价值是</a:t>
            </a:r>
            <a:r>
              <a:rPr kumimoji="1" lang="en-US" altLang="zh-CN" dirty="0"/>
              <a:t>5</a:t>
            </a:r>
            <a:r>
              <a:rPr kumimoji="1" lang="zh-CN" altLang="en-US" dirty="0" smtClean="0"/>
              <a:t>，加上之前的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，也就是</a:t>
            </a:r>
            <a:r>
              <a:rPr kumimoji="1" lang="en-US" altLang="zh-CN" dirty="0"/>
              <a:t>5</a:t>
            </a:r>
            <a:r>
              <a:rPr kumimoji="1" lang="zh-CN" altLang="en-US" dirty="0" smtClean="0"/>
              <a:t>，怎么好意思和上一轮的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比呢。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，也是，到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也是，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到了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就不一样了，你</a:t>
            </a:r>
            <a:r>
              <a:rPr kumimoji="1" lang="en-US" altLang="zh-CN" dirty="0" smtClean="0"/>
              <a:t>10-6=4</a:t>
            </a:r>
            <a:r>
              <a:rPr kumimoji="1" lang="zh-CN" altLang="en-US" dirty="0" smtClean="0"/>
              <a:t>，你一查表，卧槽，上一轮背包容量是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的时候，价值可是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啊，加上我的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的价值，就</a:t>
            </a:r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了，那我得放到背包里面去</a:t>
            </a:r>
            <a:r>
              <a:rPr kumimoji="1" lang="en-US" altLang="zh-CN" dirty="0" smtClean="0"/>
              <a:t>!!!</a:t>
            </a:r>
            <a:endParaRPr kumimoji="1" lang="zh-CN" altLang="en-US" dirty="0"/>
          </a:p>
        </p:txBody>
      </p:sp>
      <p:cxnSp>
        <p:nvCxnSpPr>
          <p:cNvPr id="8" name="直线箭头连接符 7"/>
          <p:cNvCxnSpPr/>
          <p:nvPr/>
        </p:nvCxnSpPr>
        <p:spPr>
          <a:xfrm flipH="1">
            <a:off x="2174240" y="2428240"/>
            <a:ext cx="5984240" cy="295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5029200" y="2997200"/>
            <a:ext cx="5090160" cy="2854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同心圆 11"/>
          <p:cNvSpPr/>
          <p:nvPr/>
        </p:nvSpPr>
        <p:spPr>
          <a:xfrm>
            <a:off x="4856480" y="625634"/>
            <a:ext cx="629920" cy="593566"/>
          </a:xfrm>
          <a:prstGeom prst="donut">
            <a:avLst>
              <a:gd name="adj" fmla="val 95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4196080" y="1356281"/>
            <a:ext cx="970280" cy="4478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45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最终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8020" y="1300004"/>
            <a:ext cx="6437078" cy="3109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11444"/>
            <a:ext cx="1634298" cy="134852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90240" y="5181600"/>
            <a:ext cx="6647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问题：价值最大了，提个问题，最大的时候，</a:t>
            </a:r>
            <a:r>
              <a:rPr kumimoji="1" lang="zh-CN" altLang="en-US" smtClean="0"/>
              <a:t>都是哪几</a:t>
            </a:r>
            <a:r>
              <a:rPr kumimoji="1" lang="zh-CN" altLang="en-US" dirty="0" smtClean="0"/>
              <a:t>个物品。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70325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总结一下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就是要有一个递推，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这一轮总是建立在上一轮的基础之上，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因为加入了你，可能会更好，也可以比不过之前的他们，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那怎么办，就试算加入你是不是比他们好了，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如果不比他们好，那当前的整体还是维持上一轮的最优值，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如果比他们好，毫不犹豫替代上一轮的最优值，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一直到所有的参与者（就是上文中的不同的你），都参与了一遍，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最终的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523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1600" dirty="0" smtClean="0"/>
              <a:t>机器学习 小象</a:t>
            </a:r>
            <a:r>
              <a:rPr lang="zh-CN" altLang="en-US" sz="1600" dirty="0"/>
              <a:t>学院</a:t>
            </a:r>
            <a:r>
              <a:rPr lang="en-US" altLang="zh-CN" sz="1600" dirty="0" smtClean="0"/>
              <a:t>-</a:t>
            </a:r>
            <a:r>
              <a:rPr lang="zh-CN" altLang="en-US" sz="1600" dirty="0" smtClean="0"/>
              <a:t> 邹博讲</a:t>
            </a:r>
            <a:r>
              <a:rPr lang="en-US" altLang="zh-CN" sz="1600" dirty="0" smtClean="0"/>
              <a:t>HMM</a:t>
            </a:r>
            <a:endParaRPr lang="en-US" altLang="zh-CN" sz="1600" dirty="0"/>
          </a:p>
          <a:p>
            <a:r>
              <a:rPr lang="zh-CN" altLang="en-US" sz="1600" dirty="0" smtClean="0"/>
              <a:t>李</a:t>
            </a:r>
            <a:r>
              <a:rPr lang="zh-CN" altLang="en-US" sz="1600" dirty="0"/>
              <a:t>航老师的</a:t>
            </a:r>
            <a:r>
              <a:rPr lang="en-US" altLang="zh-CN" sz="1600" dirty="0"/>
              <a:t>《</a:t>
            </a:r>
            <a:r>
              <a:rPr lang="zh-CN" altLang="en-US" sz="1600" dirty="0"/>
              <a:t>统计学习方法</a:t>
            </a:r>
            <a:r>
              <a:rPr lang="en-US" altLang="zh-CN" sz="1600" dirty="0"/>
              <a:t>》</a:t>
            </a:r>
            <a:r>
              <a:rPr lang="zh-CN" altLang="en-US" sz="1600" dirty="0" smtClean="0"/>
              <a:t>第</a:t>
            </a:r>
            <a:r>
              <a:rPr lang="en-US" altLang="zh-CN" sz="1600" dirty="0" smtClean="0"/>
              <a:t>10</a:t>
            </a:r>
            <a:r>
              <a:rPr lang="zh-CN" altLang="en-US" sz="1600" dirty="0" smtClean="0"/>
              <a:t>章 </a:t>
            </a:r>
            <a:endParaRPr lang="en-US" altLang="zh-CN" sz="1600" dirty="0" smtClean="0"/>
          </a:p>
          <a:p>
            <a:r>
              <a:rPr lang="en-US" altLang="zh-CN" sz="1600" dirty="0" smtClean="0"/>
              <a:t>Web</a:t>
            </a:r>
            <a:r>
              <a:rPr lang="zh-CN" altLang="en-US" sz="1600" dirty="0" smtClean="0"/>
              <a:t>文章：</a:t>
            </a:r>
            <a:endParaRPr lang="en-US" altLang="zh-CN" sz="1600" dirty="0" smtClean="0"/>
          </a:p>
          <a:p>
            <a:pPr lvl="1"/>
            <a:r>
              <a:rPr lang="en-US" altLang="zh-CN" sz="1200" dirty="0">
                <a:hlinkClick r:id="rId2"/>
              </a:rPr>
              <a:t>https://</a:t>
            </a:r>
            <a:r>
              <a:rPr lang="en-US" altLang="zh-CN" sz="1200" dirty="0" smtClean="0">
                <a:hlinkClick r:id="rId2"/>
              </a:rPr>
              <a:t>blog.csdn.net/dream_catcher_10/article/details/50697434</a:t>
            </a:r>
            <a:endParaRPr lang="en-US" altLang="zh-CN" sz="1200" dirty="0" smtClean="0"/>
          </a:p>
          <a:p>
            <a:pPr lvl="1"/>
            <a:r>
              <a:rPr lang="en-US" altLang="zh-CN" sz="1200" dirty="0">
                <a:hlinkClick r:id="rId3"/>
              </a:rPr>
              <a:t>https://</a:t>
            </a:r>
            <a:r>
              <a:rPr lang="en-US" altLang="zh-CN" sz="1200" dirty="0" smtClean="0">
                <a:hlinkClick r:id="rId3"/>
              </a:rPr>
              <a:t>blog.csdn.net/xueyingxue001/article/details/52396494</a:t>
            </a:r>
            <a:endParaRPr lang="en-US" altLang="zh-CN" sz="1200" dirty="0" smtClean="0"/>
          </a:p>
          <a:p>
            <a:pPr lvl="1"/>
            <a:endParaRPr lang="en-US" altLang="zh-CN" sz="1200" dirty="0"/>
          </a:p>
          <a:p>
            <a:pPr lvl="1"/>
            <a:r>
              <a:rPr lang="zh-CN" altLang="en-US" sz="1200" dirty="0" smtClean="0"/>
              <a:t>贝叶斯网络：</a:t>
            </a:r>
            <a:r>
              <a:rPr kumimoji="1" lang="en-US" altLang="zh-CN" sz="1200" dirty="0">
                <a:hlinkClick r:id="rId4"/>
              </a:rPr>
              <a:t>https://blog.csdn.net/v_JULY_v/article/details/40984699</a:t>
            </a:r>
            <a:r>
              <a:rPr kumimoji="1" lang="zh-CN" altLang="en-US" sz="1200" dirty="0"/>
              <a:t> </a:t>
            </a:r>
          </a:p>
          <a:p>
            <a:pPr lvl="1"/>
            <a:endParaRPr lang="en-US" altLang="zh-CN" sz="1200" dirty="0" smtClean="0"/>
          </a:p>
          <a:p>
            <a:pPr lvl="1"/>
            <a:endParaRPr lang="en-US" altLang="zh-CN" sz="1200" dirty="0" smtClean="0"/>
          </a:p>
          <a:p>
            <a:pPr lvl="1"/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1825240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问题是什么？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概率计算问题：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出现</a:t>
            </a:r>
            <a:r>
              <a:rPr lang="en-US" altLang="zh-CN" b="1" dirty="0">
                <a:solidFill>
                  <a:srgbClr val="FF0000"/>
                </a:solidFill>
              </a:rPr>
              <a:t>O = {</a:t>
            </a:r>
            <a:r>
              <a:rPr lang="zh-CN" altLang="en-US" b="1" dirty="0">
                <a:solidFill>
                  <a:srgbClr val="FF0000"/>
                </a:solidFill>
              </a:rPr>
              <a:t>红，红，白，白，红</a:t>
            </a:r>
            <a:r>
              <a:rPr lang="en-US" altLang="zh-CN" b="1" dirty="0" smtClean="0">
                <a:solidFill>
                  <a:srgbClr val="FF0000"/>
                </a:solidFill>
              </a:rPr>
              <a:t>}</a:t>
            </a:r>
            <a:r>
              <a:rPr kumimoji="1" lang="zh-CN" altLang="en-US" dirty="0" smtClean="0"/>
              <a:t>序列的概率是多少？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学习问题：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同上，观察到</a:t>
            </a:r>
            <a:r>
              <a:rPr lang="en-US" altLang="zh-CN" b="1" dirty="0">
                <a:solidFill>
                  <a:srgbClr val="FF0000"/>
                </a:solidFill>
              </a:rPr>
              <a:t>O = {</a:t>
            </a:r>
            <a:r>
              <a:rPr lang="zh-CN" altLang="en-US" b="1" dirty="0">
                <a:solidFill>
                  <a:srgbClr val="FF0000"/>
                </a:solidFill>
              </a:rPr>
              <a:t>红，红，白，白，红</a:t>
            </a:r>
            <a:r>
              <a:rPr lang="en-US" altLang="zh-CN" b="1" dirty="0" smtClean="0">
                <a:solidFill>
                  <a:srgbClr val="FF0000"/>
                </a:solidFill>
              </a:rPr>
              <a:t>}</a:t>
            </a:r>
            <a:r>
              <a:rPr kumimoji="1" lang="zh-CN" altLang="en-US" dirty="0" smtClean="0"/>
              <a:t>问之前那些参数是多少？哪些参数？（初始概率、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个转移概率）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r>
              <a:rPr kumimoji="1" lang="zh-CN" altLang="en-US" dirty="0" smtClean="0"/>
              <a:t>预测问题：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猜出盒子的序列，也就是隐状态序列，这个序列出现的概率最大。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57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类比的应用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分词，预测最大可能的状态序列</a:t>
            </a:r>
            <a:endParaRPr kumimoji="1" lang="en-US" altLang="zh-CN" dirty="0" smtClean="0"/>
          </a:p>
          <a:p>
            <a:pPr lvl="1"/>
            <a:r>
              <a:rPr lang="zh-CN" altLang="en-US" dirty="0"/>
              <a:t>小明硕士毕业于中国科学院</a:t>
            </a:r>
            <a:r>
              <a:rPr lang="zh-CN" altLang="en-US" dirty="0" smtClean="0"/>
              <a:t>计算所</a:t>
            </a:r>
            <a:endParaRPr lang="en-US" altLang="zh-CN" dirty="0" smtClean="0"/>
          </a:p>
          <a:p>
            <a:pPr lvl="1"/>
            <a:r>
              <a:rPr kumimoji="1" lang="en-US" altLang="zh-CN" dirty="0" smtClean="0"/>
              <a:t>=&gt;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BEBEBMEBEBMEBES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en-US" altLang="zh-CN" dirty="0"/>
              <a:t> </a:t>
            </a:r>
            <a:r>
              <a:rPr lang="en-US" altLang="zh-CN" dirty="0" smtClean="0"/>
              <a:t>BE/BE/BME/BE/BME/BE/S</a:t>
            </a:r>
          </a:p>
          <a:p>
            <a:pPr lvl="1"/>
            <a:r>
              <a:rPr kumimoji="1" lang="en-US" altLang="zh-CN" dirty="0" smtClean="0"/>
              <a:t>=&gt;</a:t>
            </a:r>
            <a:r>
              <a:rPr lang="zh-CN" altLang="en-US" dirty="0"/>
              <a:t>小明</a:t>
            </a:r>
            <a:r>
              <a:rPr lang="en-US" altLang="zh-CN" dirty="0"/>
              <a:t>/</a:t>
            </a:r>
            <a:r>
              <a:rPr lang="zh-CN" altLang="en-US" dirty="0"/>
              <a:t>硕士</a:t>
            </a:r>
            <a:r>
              <a:rPr lang="en-US" altLang="zh-CN" dirty="0"/>
              <a:t>/</a:t>
            </a:r>
            <a:r>
              <a:rPr lang="zh-CN" altLang="en-US" dirty="0" smtClean="0"/>
              <a:t>毕业于</a:t>
            </a:r>
            <a:r>
              <a:rPr lang="en-US" altLang="zh-CN" dirty="0"/>
              <a:t>/</a:t>
            </a:r>
            <a:r>
              <a:rPr lang="zh-CN" altLang="en-US" dirty="0"/>
              <a:t>中国</a:t>
            </a:r>
            <a:r>
              <a:rPr lang="en-US" altLang="zh-CN" dirty="0"/>
              <a:t>/</a:t>
            </a:r>
            <a:r>
              <a:rPr lang="zh-CN" altLang="en-US" dirty="0"/>
              <a:t>科学院</a:t>
            </a:r>
            <a:r>
              <a:rPr lang="en-US" altLang="zh-CN" dirty="0"/>
              <a:t>/</a:t>
            </a:r>
            <a:r>
              <a:rPr lang="zh-CN" altLang="en-US" dirty="0"/>
              <a:t>计算</a:t>
            </a:r>
            <a:r>
              <a:rPr lang="en-US" altLang="zh-CN" dirty="0"/>
              <a:t>/</a:t>
            </a:r>
            <a:r>
              <a:rPr lang="zh-CN" altLang="en-US" dirty="0" smtClean="0"/>
              <a:t>所</a:t>
            </a:r>
            <a:endParaRPr lang="en-US" altLang="zh-CN" dirty="0" smtClean="0"/>
          </a:p>
          <a:p>
            <a:pPr lvl="1"/>
            <a:endParaRPr kumimoji="1" lang="en-US" altLang="zh-CN" dirty="0"/>
          </a:p>
          <a:p>
            <a:r>
              <a:rPr lang="zh-CN" altLang="en-US" b="1" dirty="0"/>
              <a:t>词性标注：</a:t>
            </a:r>
            <a:r>
              <a:rPr lang="zh-CN" altLang="en-US" dirty="0"/>
              <a:t>给定一个词的序列（也就是句子），找出最可能的词性序列（标签是词性）。如</a:t>
            </a:r>
            <a:r>
              <a:rPr lang="en-US" altLang="zh-CN" dirty="0" err="1"/>
              <a:t>ansj</a:t>
            </a:r>
            <a:r>
              <a:rPr lang="zh-CN" altLang="en-US" dirty="0"/>
              <a:t>分词和</a:t>
            </a:r>
            <a:r>
              <a:rPr lang="en-US" altLang="zh-CN" dirty="0"/>
              <a:t>ICTCLAS</a:t>
            </a:r>
            <a:r>
              <a:rPr lang="zh-CN" altLang="en-US" dirty="0"/>
              <a:t>分词等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  <a:p>
            <a:r>
              <a:rPr lang="zh-CN" altLang="en-US" b="1" dirty="0" smtClean="0"/>
              <a:t>命名</a:t>
            </a:r>
            <a:r>
              <a:rPr lang="zh-CN" altLang="en-US" b="1" dirty="0"/>
              <a:t>实体识别：</a:t>
            </a:r>
            <a:r>
              <a:rPr lang="zh-CN" altLang="en-US" dirty="0"/>
              <a:t>给定一个词的序列，找出最可能的标签序列（内外符号：</a:t>
            </a:r>
            <a:r>
              <a:rPr lang="en-US" altLang="zh-CN" dirty="0"/>
              <a:t>[</a:t>
            </a:r>
            <a:r>
              <a:rPr lang="zh-CN" altLang="en-US" dirty="0"/>
              <a:t>内</a:t>
            </a:r>
            <a:r>
              <a:rPr lang="en-US" altLang="zh-CN" dirty="0"/>
              <a:t>]</a:t>
            </a:r>
            <a:r>
              <a:rPr lang="zh-CN" altLang="en-US" dirty="0"/>
              <a:t>表示词属于命名实体，</a:t>
            </a:r>
            <a:r>
              <a:rPr lang="en-US" altLang="zh-CN" dirty="0"/>
              <a:t>[</a:t>
            </a:r>
            <a:r>
              <a:rPr lang="zh-CN" altLang="en-US" dirty="0"/>
              <a:t>外</a:t>
            </a:r>
            <a:r>
              <a:rPr lang="en-US" altLang="zh-CN" dirty="0"/>
              <a:t>]</a:t>
            </a:r>
            <a:r>
              <a:rPr lang="zh-CN" altLang="en-US" dirty="0"/>
              <a:t>表示不属于）。如</a:t>
            </a:r>
            <a:r>
              <a:rPr lang="en-US" altLang="zh-CN" dirty="0"/>
              <a:t>ICTCLAS</a:t>
            </a:r>
            <a:r>
              <a:rPr lang="zh-CN" altLang="en-US" dirty="0"/>
              <a:t>实现的人名识别、翻译人名识别、地名识别都是用同一个</a:t>
            </a:r>
            <a:r>
              <a:rPr lang="en-US" altLang="zh-CN" dirty="0"/>
              <a:t>Tagger</a:t>
            </a:r>
            <a:r>
              <a:rPr lang="zh-CN" altLang="en-US" dirty="0"/>
              <a:t>实现的。</a:t>
            </a: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83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概率图 </a:t>
            </a:r>
            <a:r>
              <a:rPr kumimoji="1" lang="en-US" altLang="zh-CN" dirty="0" smtClean="0"/>
              <a:t>A</a:t>
            </a:r>
            <a:r>
              <a:rPr kumimoji="1" lang="en-US" altLang="zh-CN" dirty="0" smtClean="0">
                <a:sym typeface="Wingdings"/>
              </a:rPr>
              <a:t>B</a:t>
            </a:r>
            <a:r>
              <a:rPr kumimoji="1" lang="zh-CN" altLang="en-US" dirty="0" smtClean="0">
                <a:sym typeface="Wingdings"/>
              </a:rPr>
              <a:t>的含义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36511"/>
            <a:ext cx="10515600" cy="4351338"/>
          </a:xfrm>
        </p:spPr>
        <p:txBody>
          <a:bodyPr>
            <a:normAutofit fontScale="92500"/>
          </a:bodyPr>
          <a:lstStyle/>
          <a:p>
            <a:r>
              <a:rPr kumimoji="1" lang="zh-CN" altLang="en-US" dirty="0"/>
              <a:t>贝叶斯网络的有向无环图中的节点表示随机变量，它们可以是可观察到的变量，或隐变量、未知参数等。认为有因果关系（或非条件独立）的变量或命题则用箭头来连接。若两个节点间以一个单箭头连接在一起，表示其中一个节点是“因</a:t>
            </a:r>
            <a:r>
              <a:rPr kumimoji="1" lang="en-US" altLang="zh-CN" dirty="0"/>
              <a:t>(parents)”</a:t>
            </a:r>
            <a:r>
              <a:rPr kumimoji="1" lang="zh-CN" altLang="en-US" dirty="0"/>
              <a:t>，另一个是“果</a:t>
            </a:r>
            <a:r>
              <a:rPr kumimoji="1" lang="en-US" altLang="zh-CN" dirty="0"/>
              <a:t>(children)”</a:t>
            </a:r>
            <a:r>
              <a:rPr kumimoji="1" lang="zh-CN" altLang="en-US" dirty="0"/>
              <a:t>，两节点就会产生一个条件概率值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zh-CN" altLang="en-US" dirty="0"/>
              <a:t>其主要用来描述随机变量之间的条件依赖，用圈表示随机变量</a:t>
            </a:r>
            <a:r>
              <a:rPr lang="en-US" altLang="zh-CN" dirty="0"/>
              <a:t>(random variables)</a:t>
            </a:r>
            <a:r>
              <a:rPr lang="zh-CN" altLang="en-US" dirty="0"/>
              <a:t>，用箭头表示条件依赖</a:t>
            </a:r>
            <a:r>
              <a:rPr lang="en-US" altLang="zh-CN" dirty="0"/>
              <a:t>(conditional dependencies)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543" y="3867150"/>
            <a:ext cx="3860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5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一个图的联合概率怎么算？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为何要这样算？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令</a:t>
            </a:r>
            <a:r>
              <a:rPr lang="en-US" altLang="zh-CN" dirty="0"/>
              <a:t>G = (I,E)</a:t>
            </a:r>
            <a:r>
              <a:rPr lang="zh-CN" altLang="en-US" dirty="0"/>
              <a:t>表示一个有向无环图</a:t>
            </a:r>
            <a:r>
              <a:rPr lang="en-US" altLang="zh-CN" dirty="0"/>
              <a:t>(DAG)</a:t>
            </a:r>
            <a:r>
              <a:rPr lang="zh-CN" altLang="en-US" dirty="0"/>
              <a:t>，其中</a:t>
            </a:r>
            <a:r>
              <a:rPr lang="en-US" altLang="zh-CN" dirty="0"/>
              <a:t>I</a:t>
            </a:r>
            <a:r>
              <a:rPr lang="zh-CN" altLang="en-US" dirty="0"/>
              <a:t>代表图形中所有的节点的集合，而</a:t>
            </a:r>
            <a:r>
              <a:rPr lang="en-US" altLang="zh-CN" dirty="0"/>
              <a:t>E</a:t>
            </a:r>
            <a:r>
              <a:rPr lang="zh-CN" altLang="en-US" dirty="0"/>
              <a:t>代表有向连接线段的集合，且令</a:t>
            </a:r>
            <a:r>
              <a:rPr lang="en-US" altLang="zh-CN" dirty="0"/>
              <a:t>X = (Xi)</a:t>
            </a:r>
            <a:r>
              <a:rPr lang="en-US" altLang="zh-CN" dirty="0" err="1"/>
              <a:t>i</a:t>
            </a:r>
            <a:r>
              <a:rPr lang="en-US" altLang="zh-CN" dirty="0"/>
              <a:t> ∈ I</a:t>
            </a:r>
            <a:r>
              <a:rPr lang="zh-CN" altLang="en-US" dirty="0"/>
              <a:t>为其有向无环图中的某一节点</a:t>
            </a:r>
            <a:r>
              <a:rPr lang="en-US" altLang="zh-CN" dirty="0" err="1"/>
              <a:t>i</a:t>
            </a:r>
            <a:r>
              <a:rPr lang="zh-CN" altLang="en-US" dirty="0"/>
              <a:t>所代表的随机变量，若节点</a:t>
            </a:r>
            <a:r>
              <a:rPr lang="en-US" altLang="zh-CN" dirty="0"/>
              <a:t>X</a:t>
            </a:r>
            <a:r>
              <a:rPr lang="zh-CN" altLang="en-US" dirty="0"/>
              <a:t>的联合概率可以表示成：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0" y="3786414"/>
            <a:ext cx="3848100" cy="9398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42034" y="5603132"/>
            <a:ext cx="4671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X_pa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)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xi</a:t>
            </a:r>
            <a:r>
              <a:rPr lang="zh-CN" altLang="en-US" dirty="0" smtClean="0"/>
              <a:t>的</a:t>
            </a:r>
            <a:r>
              <a:rPr lang="zh-CN" altLang="en-US" dirty="0"/>
              <a:t>父结点的集合，</a:t>
            </a:r>
            <a:r>
              <a:rPr lang="en-US" altLang="zh-CN" dirty="0"/>
              <a:t>x = {x1,...,</a:t>
            </a:r>
            <a:r>
              <a:rPr lang="en-US" altLang="zh-CN" dirty="0" err="1" smtClean="0"/>
              <a:t>x_i</a:t>
            </a:r>
            <a:r>
              <a:rPr lang="en-US" altLang="zh-CN" dirty="0" smtClean="0"/>
              <a:t>} 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595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90" y="903514"/>
            <a:ext cx="894182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6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啥意思？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齐次假设：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你前面无论都是啥状态，我往下一个隐藏状态转移的概率仅依赖于前一个状态。例如，你之前从几号盒子跳过来的都无所谓，我从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号盒子转到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号盒子的概率都是</a:t>
            </a:r>
            <a:r>
              <a:rPr kumimoji="1" lang="en-US" altLang="zh-CN" dirty="0" smtClean="0"/>
              <a:t>xxx</a:t>
            </a:r>
            <a:r>
              <a:rPr kumimoji="1" lang="zh-CN" altLang="en-US" dirty="0" smtClean="0"/>
              <a:t>。无关。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观测独立性：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你从某个隐藏状态转移到某个可见（可观测）状态是独立的，不依赖于你之前都是隐藏状态和之前的可见状态。比如这次你从某个盒子里面拿出红白的概率，和你之前从哪个盒子跳过来，和上次、上上次你在某个盒子里拿出红白球的概率都无关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533" y="150961"/>
            <a:ext cx="4822477" cy="16746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78" y="243161"/>
            <a:ext cx="4315152" cy="13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83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16109</TotalTime>
  <Words>2714</Words>
  <Application>Microsoft Macintosh PowerPoint</Application>
  <PresentationFormat>宽屏</PresentationFormat>
  <Paragraphs>272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DengXian</vt:lpstr>
      <vt:lpstr>DengXian Light</vt:lpstr>
      <vt:lpstr>Mangal</vt:lpstr>
      <vt:lpstr>Wingdings</vt:lpstr>
      <vt:lpstr>Arial</vt:lpstr>
      <vt:lpstr>Office 主题</vt:lpstr>
      <vt:lpstr>HMM</vt:lpstr>
      <vt:lpstr>看个例子</vt:lpstr>
      <vt:lpstr>PowerPoint 演示文稿</vt:lpstr>
      <vt:lpstr>问题是什么？</vt:lpstr>
      <vt:lpstr>类比的应用</vt:lpstr>
      <vt:lpstr>概率图 AB的含义</vt:lpstr>
      <vt:lpstr>一个图的联合概率怎么算？为何要这样算？</vt:lpstr>
      <vt:lpstr>PowerPoint 演示文稿</vt:lpstr>
      <vt:lpstr>PowerPoint 演示文稿</vt:lpstr>
      <vt:lpstr>直接计算</vt:lpstr>
      <vt:lpstr>搞不定，复杂度太高</vt:lpstr>
      <vt:lpstr>前向、后向算法</vt:lpstr>
      <vt:lpstr>前向算法</vt:lpstr>
      <vt:lpstr>快给我个例子压压惊</vt:lpstr>
      <vt:lpstr>倒推一遍：</vt:lpstr>
      <vt:lpstr>推而广之，就是</vt:lpstr>
      <vt:lpstr>前向算法完全就算出了P(O|𝝀)</vt:lpstr>
      <vt:lpstr>后向概率</vt:lpstr>
      <vt:lpstr>PowerPoint 演示文稿</vt:lpstr>
      <vt:lpstr>最后，总是要把</vt:lpstr>
      <vt:lpstr>学习算法</vt:lpstr>
      <vt:lpstr>监督学习</vt:lpstr>
      <vt:lpstr>非监督学习</vt:lpstr>
      <vt:lpstr>PowerPoint 演示文稿</vt:lpstr>
      <vt:lpstr>回忆Em算法</vt:lpstr>
      <vt:lpstr>那么来求：</vt:lpstr>
      <vt:lpstr>维特比算法</vt:lpstr>
      <vt:lpstr>PowerPoint 演示文稿</vt:lpstr>
      <vt:lpstr>PowerPoint 演示文稿</vt:lpstr>
      <vt:lpstr>第三天</vt:lpstr>
      <vt:lpstr>背包问题 – 动态规划</vt:lpstr>
      <vt:lpstr>背包问题</vt:lpstr>
      <vt:lpstr>PowerPoint 演示文稿</vt:lpstr>
      <vt:lpstr>最终</vt:lpstr>
      <vt:lpstr>总结一下</vt:lpstr>
      <vt:lpstr>参考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331</cp:revision>
  <cp:lastPrinted>2018-08-10T08:08:26Z</cp:lastPrinted>
  <dcterms:created xsi:type="dcterms:W3CDTF">2018-07-18T13:22:10Z</dcterms:created>
  <dcterms:modified xsi:type="dcterms:W3CDTF">2018-08-14T10:54:53Z</dcterms:modified>
</cp:coreProperties>
</file>